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7" r:id="rId2"/>
    <p:sldId id="258" r:id="rId3"/>
    <p:sldId id="265" r:id="rId4"/>
    <p:sldId id="266" r:id="rId5"/>
    <p:sldId id="267" r:id="rId6"/>
    <p:sldId id="268" r:id="rId7"/>
    <p:sldId id="269" r:id="rId8"/>
    <p:sldId id="270" r:id="rId9"/>
    <p:sldId id="360" r:id="rId10"/>
    <p:sldId id="280" r:id="rId11"/>
    <p:sldId id="361" r:id="rId12"/>
    <p:sldId id="362" r:id="rId13"/>
    <p:sldId id="363" r:id="rId14"/>
    <p:sldId id="262"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2" r:id="rId29"/>
    <p:sldId id="313" r:id="rId30"/>
    <p:sldId id="314" r:id="rId31"/>
    <p:sldId id="315" r:id="rId32"/>
    <p:sldId id="316" r:id="rId33"/>
    <p:sldId id="317" r:id="rId34"/>
    <p:sldId id="319" r:id="rId35"/>
    <p:sldId id="320" r:id="rId36"/>
    <p:sldId id="321" r:id="rId37"/>
    <p:sldId id="322" r:id="rId38"/>
    <p:sldId id="323" r:id="rId39"/>
    <p:sldId id="326" r:id="rId40"/>
    <p:sldId id="365" r:id="rId41"/>
    <p:sldId id="364" r:id="rId42"/>
    <p:sldId id="328" r:id="rId43"/>
    <p:sldId id="329" r:id="rId44"/>
    <p:sldId id="277" r:id="rId45"/>
    <p:sldId id="279" r:id="rId46"/>
    <p:sldId id="286" r:id="rId47"/>
    <p:sldId id="297" r:id="rId48"/>
    <p:sldId id="340" r:id="rId49"/>
    <p:sldId id="350" r:id="rId50"/>
    <p:sldId id="353" r:id="rId51"/>
    <p:sldId id="354" r:id="rId52"/>
    <p:sldId id="355" r:id="rId53"/>
    <p:sldId id="356" r:id="rId54"/>
    <p:sldId id="357" r:id="rId55"/>
    <p:sldId id="358" r:id="rId56"/>
    <p:sldId id="359" r:id="rId57"/>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847"/>
    <p:restoredTop sz="91497"/>
  </p:normalViewPr>
  <p:slideViewPr>
    <p:cSldViewPr snapToGrid="0" snapToObjects="1">
      <p:cViewPr varScale="1">
        <p:scale>
          <a:sx n="73" d="100"/>
          <a:sy n="73" d="100"/>
        </p:scale>
        <p:origin x="200" y="9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1" name="Shape 211"/>
          <p:cNvSpPr>
            <a:spLocks noGrp="1" noRot="1" noChangeAspect="1"/>
          </p:cNvSpPr>
          <p:nvPr>
            <p:ph type="sldImg"/>
          </p:nvPr>
        </p:nvSpPr>
        <p:spPr>
          <a:xfrm>
            <a:off x="1143000" y="685800"/>
            <a:ext cx="4572000" cy="3429000"/>
          </a:xfrm>
          <a:prstGeom prst="rect">
            <a:avLst/>
          </a:prstGeom>
        </p:spPr>
        <p:txBody>
          <a:bodyPr/>
          <a:lstStyle/>
          <a:p>
            <a:endParaRPr/>
          </a:p>
        </p:txBody>
      </p:sp>
      <p:sp>
        <p:nvSpPr>
          <p:cNvPr id="212" name="Shape 21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This</a:t>
            </a:r>
            <a:r>
              <a:rPr lang="en-US" baseline="0" dirty="0"/>
              <a:t> class is, after all, about you </a:t>
            </a:r>
            <a:r>
              <a:rPr lang="mr-IN" baseline="0" dirty="0"/>
              <a:t>–</a:t>
            </a:r>
            <a:r>
              <a:rPr lang="en-US" baseline="0" dirty="0"/>
              <a:t> so let’s do some introductions.</a:t>
            </a:r>
          </a:p>
          <a:p>
            <a:endParaRPr lang="en-US" baseline="0" dirty="0"/>
          </a:p>
          <a:p>
            <a:endParaRPr lang="en-US" baseline="0" dirty="0"/>
          </a:p>
          <a:p>
            <a:r>
              <a:rPr lang="en-US" baseline="0" dirty="0"/>
              <a:t>(You may also want to ask “Fears about class?” </a:t>
            </a:r>
            <a:r>
              <a:rPr lang="mr-IN" baseline="0" dirty="0"/>
              <a:t>–</a:t>
            </a:r>
            <a:r>
              <a:rPr lang="en-US" baseline="0" dirty="0"/>
              <a:t>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a:t>
            </a:fld>
            <a:endParaRPr lang="en-US"/>
          </a:p>
        </p:txBody>
      </p:sp>
    </p:spTree>
    <p:extLst>
      <p:ext uri="{BB962C8B-B14F-4D97-AF65-F5344CB8AC3E}">
        <p14:creationId xmlns:p14="http://schemas.microsoft.com/office/powerpoint/2010/main" val="2924691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11</a:t>
            </a:fld>
            <a:endParaRPr lang="en-US"/>
          </a:p>
        </p:txBody>
      </p:sp>
    </p:spTree>
    <p:extLst>
      <p:ext uri="{BB962C8B-B14F-4D97-AF65-F5344CB8AC3E}">
        <p14:creationId xmlns:p14="http://schemas.microsoft.com/office/powerpoint/2010/main" val="1170618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extLst>
      <p:ext uri="{BB962C8B-B14F-4D97-AF65-F5344CB8AC3E}">
        <p14:creationId xmlns:p14="http://schemas.microsoft.com/office/powerpoint/2010/main" val="1466973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13</a:t>
            </a:fld>
            <a:endParaRPr lang="en-US"/>
          </a:p>
        </p:txBody>
      </p:sp>
    </p:spTree>
    <p:extLst>
      <p:ext uri="{BB962C8B-B14F-4D97-AF65-F5344CB8AC3E}">
        <p14:creationId xmlns:p14="http://schemas.microsoft.com/office/powerpoint/2010/main" val="3802885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264013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288814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5</a:t>
            </a:fld>
            <a:endParaRPr lang="en-US"/>
          </a:p>
        </p:txBody>
      </p:sp>
    </p:spTree>
    <p:extLst>
      <p:ext uri="{BB962C8B-B14F-4D97-AF65-F5344CB8AC3E}">
        <p14:creationId xmlns:p14="http://schemas.microsoft.com/office/powerpoint/2010/main" val="3499840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573973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extLst>
      <p:ext uri="{BB962C8B-B14F-4D97-AF65-F5344CB8AC3E}">
        <p14:creationId xmlns:p14="http://schemas.microsoft.com/office/powerpoint/2010/main" val="2617234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mr-IN" dirty="0"/>
              <a:t>–</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2386382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extLst>
      <p:ext uri="{BB962C8B-B14F-4D97-AF65-F5344CB8AC3E}">
        <p14:creationId xmlns:p14="http://schemas.microsoft.com/office/powerpoint/2010/main" val="3790351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792981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404040"/>
        </a:solidFill>
        <a:effectLst/>
      </p:bgPr>
    </p:bg>
    <p:spTree>
      <p:nvGrpSpPr>
        <p:cNvPr id="1" name=""/>
        <p:cNvGrpSpPr/>
        <p:nvPr/>
      </p:nvGrpSpPr>
      <p:grpSpPr>
        <a:xfrm>
          <a:off x="0" y="0"/>
          <a:ext cx="0" cy="0"/>
          <a:chOff x="0" y="0"/>
          <a:chExt cx="0" cy="0"/>
        </a:xfrm>
      </p:grpSpPr>
      <p:sp>
        <p:nvSpPr>
          <p:cNvPr id="66" name="Shape 66"/>
          <p:cNvSpPr/>
          <p:nvPr userDrawn="1"/>
        </p:nvSpPr>
        <p:spPr>
          <a:xfrm>
            <a:off x="0" y="0"/>
            <a:ext cx="9144000" cy="6858000"/>
          </a:xfrm>
          <a:prstGeom prst="rect">
            <a:avLst/>
          </a:prstGeom>
          <a:solidFill>
            <a:srgbClr val="1D1A36"/>
          </a:solidFill>
          <a:ln w="12700">
            <a:solidFill>
              <a:srgbClr val="42719B"/>
            </a:solidFill>
            <a:miter/>
          </a:ln>
        </p:spPr>
        <p:txBody>
          <a:bodyPr lIns="45718" tIns="45718" rIns="45718" bIns="45718" anchor="ctr"/>
          <a:lstStyle/>
          <a:p>
            <a:pPr algn="ctr">
              <a:defRPr>
                <a:solidFill>
                  <a:srgbClr val="FFFFFF"/>
                </a:solidFill>
              </a:defRPr>
            </a:pPr>
            <a:endParaRPr/>
          </a:p>
        </p:txBody>
      </p:sp>
      <p:sp>
        <p:nvSpPr>
          <p:cNvPr id="67" name="Shape 67"/>
          <p:cNvSpPr/>
          <p:nvPr/>
        </p:nvSpPr>
        <p:spPr>
          <a:xfrm>
            <a:off x="426890" y="3737612"/>
            <a:ext cx="6335862" cy="34291"/>
          </a:xfrm>
          <a:prstGeom prst="rect">
            <a:avLst/>
          </a:prstGeom>
          <a:solidFill>
            <a:srgbClr val="FFFFFF"/>
          </a:solidFill>
          <a:ln w="12700">
            <a:miter lim="400000"/>
          </a:ln>
        </p:spPr>
        <p:txBody>
          <a:bodyPr lIns="45718" tIns="45718" rIns="45718" bIns="45718" anchor="ctr"/>
          <a:lstStyle/>
          <a:p>
            <a:pPr algn="ctr">
              <a:defRPr sz="1300">
                <a:solidFill>
                  <a:srgbClr val="FFFFFF"/>
                </a:solidFill>
              </a:defRPr>
            </a:pPr>
            <a:endParaRPr/>
          </a:p>
        </p:txBody>
      </p:sp>
      <p:sp>
        <p:nvSpPr>
          <p:cNvPr id="69" name="Shape 69"/>
          <p:cNvSpPr>
            <a:spLocks noGrp="1"/>
          </p:cNvSpPr>
          <p:nvPr>
            <p:ph type="title"/>
          </p:nvPr>
        </p:nvSpPr>
        <p:spPr>
          <a:xfrm>
            <a:off x="390606" y="2953542"/>
            <a:ext cx="8229601" cy="871860"/>
          </a:xfrm>
          <a:prstGeom prst="rect">
            <a:avLst/>
          </a:prstGeom>
        </p:spPr>
        <p:txBody>
          <a:bodyPr/>
          <a:lstStyle>
            <a:lvl1pPr defTabSz="914400">
              <a:lnSpc>
                <a:spcPct val="90000"/>
              </a:lnSpc>
              <a:defRPr sz="4100" i="1">
                <a:solidFill>
                  <a:srgbClr val="FFFFFF"/>
                </a:solidFill>
              </a:defRPr>
            </a:lvl1pPr>
          </a:lstStyle>
          <a:p>
            <a:r>
              <a:t>Title Text</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77" name="Shape 77"/>
          <p:cNvSpPr/>
          <p:nvPr/>
        </p:nvSpPr>
        <p:spPr>
          <a:xfrm>
            <a:off x="-1" y="6418964"/>
            <a:ext cx="9155743" cy="457748"/>
          </a:xfrm>
          <a:prstGeom prst="rect">
            <a:avLst/>
          </a:prstGeom>
          <a:solidFill>
            <a:srgbClr val="1D1A36"/>
          </a:solidFill>
          <a:ln w="12700">
            <a:miter lim="400000"/>
          </a:ln>
        </p:spPr>
        <p:txBody>
          <a:bodyPr lIns="45718" tIns="45718" rIns="45718" bIns="45718" anchor="ctr"/>
          <a:lstStyle/>
          <a:p>
            <a:pPr algn="ctr">
              <a:defRPr sz="1300">
                <a:solidFill>
                  <a:srgbClr val="FFFFFF"/>
                </a:solidFill>
                <a:latin typeface="Arial"/>
                <a:ea typeface="Arial"/>
                <a:cs typeface="Arial"/>
                <a:sym typeface="Arial"/>
              </a:defRPr>
            </a:pPr>
            <a:endParaRPr/>
          </a:p>
        </p:txBody>
      </p:sp>
      <p:sp>
        <p:nvSpPr>
          <p:cNvPr id="78" name="Shape 78"/>
          <p:cNvSpPr>
            <a:spLocks noGrp="1"/>
          </p:cNvSpPr>
          <p:nvPr>
            <p:ph type="title"/>
          </p:nvPr>
        </p:nvSpPr>
        <p:spPr>
          <a:prstGeom prst="rect">
            <a:avLst/>
          </a:prstGeom>
        </p:spPr>
        <p:txBody>
          <a:bodyPr/>
          <a:lstStyle>
            <a:lvl1pPr defTabSz="914400">
              <a:lnSpc>
                <a:spcPct val="90000"/>
              </a:lnSpc>
            </a:lvl1pPr>
          </a:lstStyle>
          <a:p>
            <a:r>
              <a:t>Title Text</a:t>
            </a:r>
          </a:p>
        </p:txBody>
      </p:sp>
      <p:sp>
        <p:nvSpPr>
          <p:cNvPr id="80" name="Shape 80"/>
          <p:cNvSpPr/>
          <p:nvPr/>
        </p:nvSpPr>
        <p:spPr>
          <a:xfrm>
            <a:off x="0" y="653853"/>
            <a:ext cx="9144001" cy="2"/>
          </a:xfrm>
          <a:prstGeom prst="line">
            <a:avLst/>
          </a:prstGeom>
          <a:ln w="41275">
            <a:solidFill>
              <a:srgbClr val="C83232"/>
            </a:solidFill>
            <a:miter/>
          </a:ln>
        </p:spPr>
        <p:txBody>
          <a:bodyPr lIns="45718" tIns="45718" rIns="45718" bIns="45718"/>
          <a:lstStyle/>
          <a:p>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0" y="653853"/>
            <a:ext cx="9144001" cy="2"/>
          </a:xfrm>
          <a:prstGeom prst="line">
            <a:avLst/>
          </a:prstGeom>
          <a:ln w="41275">
            <a:solidFill>
              <a:srgbClr val="262626"/>
            </a:solidFill>
          </a:ln>
        </p:spPr>
        <p:txBody>
          <a:bodyPr lIns="45718" tIns="45718" rIns="45718" bIns="45718"/>
          <a:lstStyle/>
          <a:p>
            <a:endParaRPr/>
          </a:p>
        </p:txBody>
      </p:sp>
      <p:sp>
        <p:nvSpPr>
          <p:cNvPr id="3" name="Shape 3"/>
          <p:cNvSpPr/>
          <p:nvPr/>
        </p:nvSpPr>
        <p:spPr>
          <a:xfrm>
            <a:off x="-5872" y="6410337"/>
            <a:ext cx="9155743" cy="457748"/>
          </a:xfrm>
          <a:prstGeom prst="rect">
            <a:avLst/>
          </a:prstGeom>
          <a:solidFill>
            <a:srgbClr val="262626"/>
          </a:solidFill>
          <a:ln w="12700">
            <a:miter lim="400000"/>
          </a:ln>
        </p:spPr>
        <p:txBody>
          <a:bodyPr lIns="45718" tIns="45718" rIns="45718" bIns="45718" anchor="ctr"/>
          <a:lstStyle/>
          <a:p>
            <a:pPr algn="ctr">
              <a:defRPr sz="1300">
                <a:solidFill>
                  <a:srgbClr val="FFFFFF"/>
                </a:solidFill>
                <a:latin typeface="Arial"/>
                <a:ea typeface="Arial"/>
                <a:cs typeface="Arial"/>
                <a:sym typeface="Arial"/>
              </a:defRPr>
            </a:pPr>
            <a:endParaRPr/>
          </a:p>
        </p:txBody>
      </p:sp>
      <p:sp>
        <p:nvSpPr>
          <p:cNvPr id="4" name="Shape 4"/>
          <p:cNvSpPr/>
          <p:nvPr/>
        </p:nvSpPr>
        <p:spPr>
          <a:xfrm>
            <a:off x="533400" y="6531609"/>
            <a:ext cx="2787650" cy="20241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800">
                <a:solidFill>
                  <a:srgbClr val="FFFFFF"/>
                </a:solidFill>
                <a:latin typeface="Arial"/>
                <a:ea typeface="Arial"/>
                <a:cs typeface="Arial"/>
                <a:sym typeface="Arial"/>
              </a:defRPr>
            </a:lvl1pPr>
          </a:lstStyle>
          <a:p>
            <a:r>
              <a:t>© 2016 | Coding Boot Camp - All Rights Reserved</a:t>
            </a:r>
          </a:p>
        </p:txBody>
      </p:sp>
      <p:grpSp>
        <p:nvGrpSpPr>
          <p:cNvPr id="7" name="Group 7"/>
          <p:cNvGrpSpPr/>
          <p:nvPr/>
        </p:nvGrpSpPr>
        <p:grpSpPr>
          <a:xfrm>
            <a:off x="5232358" y="6411721"/>
            <a:ext cx="3917513" cy="486922"/>
            <a:chOff x="0" y="0"/>
            <a:chExt cx="3917511" cy="486921"/>
          </a:xfrm>
        </p:grpSpPr>
        <p:pic>
          <p:nvPicPr>
            <p:cNvPr id="5" name="image1.png" descr="Content Placeholder 8"/>
            <p:cNvPicPr>
              <a:picLocks noChangeAspect="1"/>
            </p:cNvPicPr>
            <p:nvPr/>
          </p:nvPicPr>
          <p:blipFill>
            <a:blip r:embed="rId4">
              <a:extLst/>
            </a:blip>
            <a:srcRect l="39450"/>
            <a:stretch>
              <a:fillRect/>
            </a:stretch>
          </p:blipFill>
          <p:spPr>
            <a:xfrm>
              <a:off x="402618" y="-1"/>
              <a:ext cx="3514894" cy="486922"/>
            </a:xfrm>
            <a:prstGeom prst="rect">
              <a:avLst/>
            </a:prstGeom>
            <a:ln w="12700" cap="flat">
              <a:noFill/>
              <a:miter lim="400000"/>
            </a:ln>
            <a:effectLst/>
          </p:spPr>
        </p:pic>
        <p:pic>
          <p:nvPicPr>
            <p:cNvPr id="6" name="image1.png" descr="Content Placeholder 8"/>
            <p:cNvPicPr>
              <a:picLocks noChangeAspect="1"/>
            </p:cNvPicPr>
            <p:nvPr/>
          </p:nvPicPr>
          <p:blipFill>
            <a:blip r:embed="rId4">
              <a:extLst/>
            </a:blip>
            <a:srcRect r="92757"/>
            <a:stretch>
              <a:fillRect/>
            </a:stretch>
          </p:blipFill>
          <p:spPr>
            <a:xfrm>
              <a:off x="0" y="-1"/>
              <a:ext cx="420452" cy="486922"/>
            </a:xfrm>
            <a:prstGeom prst="rect">
              <a:avLst/>
            </a:prstGeom>
            <a:ln w="12700" cap="flat">
              <a:noFill/>
              <a:miter lim="400000"/>
            </a:ln>
            <a:effectLst/>
          </p:spPr>
        </p:pic>
      </p:grpSp>
      <p:sp>
        <p:nvSpPr>
          <p:cNvPr id="8" name="Shape 8"/>
          <p:cNvSpPr>
            <a:spLocks noGrp="1"/>
          </p:cNvSpPr>
          <p:nvPr>
            <p:ph type="title"/>
          </p:nvPr>
        </p:nvSpPr>
        <p:spPr>
          <a:xfrm>
            <a:off x="304800" y="0"/>
            <a:ext cx="5470527" cy="653854"/>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normAutofit/>
          </a:bodyPr>
          <a:lstStyle/>
          <a:p>
            <a:r>
              <a:t>Title Text</a:t>
            </a:r>
          </a:p>
        </p:txBody>
      </p:sp>
      <p:sp>
        <p:nvSpPr>
          <p:cNvPr id="9" name="Shape 9"/>
          <p:cNvSpPr>
            <a:spLocks noGrp="1"/>
          </p:cNvSpPr>
          <p:nvPr>
            <p:ph type="body" idx="1"/>
          </p:nvPr>
        </p:nvSpPr>
        <p:spPr>
          <a:xfrm>
            <a:off x="5103812" y="2438400"/>
            <a:ext cx="3581401" cy="4419600"/>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10" name="Shape 10"/>
          <p:cNvSpPr>
            <a:spLocks noGrp="1"/>
          </p:cNvSpPr>
          <p:nvPr>
            <p:ph type="sldNum" sz="quarter" idx="2"/>
          </p:nvPr>
        </p:nvSpPr>
        <p:spPr>
          <a:xfrm>
            <a:off x="6329180" y="6247131"/>
            <a:ext cx="224020" cy="218439"/>
          </a:xfrm>
          <a:prstGeom prst="rect">
            <a:avLst/>
          </a:prstGeom>
          <a:ln w="12700">
            <a:miter lim="400000"/>
          </a:ln>
        </p:spPr>
        <p:txBody>
          <a:bodyPr wrap="none" lIns="45718" tIns="45718" rIns="45718" bIns="45718" anchor="ctr">
            <a:spAutoFit/>
          </a:bodyPr>
          <a:lstStyle>
            <a:lvl1pPr algn="r">
              <a:defRPr sz="9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Lst>
  <p:transition spd="med"/>
  <p:txStyles>
    <p:titleStyle>
      <a:lvl1pPr marL="0" marR="0" indent="0" algn="l" defTabSz="6858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1pPr>
      <a:lvl2pPr marL="0" marR="0" indent="0" algn="l" defTabSz="6858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2pPr>
      <a:lvl3pPr marL="0" marR="0" indent="0" algn="l" defTabSz="6858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3pPr>
      <a:lvl4pPr marL="0" marR="0" indent="0" algn="l" defTabSz="6858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4pPr>
      <a:lvl5pPr marL="0" marR="0" indent="0" algn="l" defTabSz="6858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5pPr>
      <a:lvl6pPr marL="0" marR="0" indent="0" algn="l" defTabSz="6858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6pPr>
      <a:lvl7pPr marL="0" marR="0" indent="0" algn="l" defTabSz="6858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7pPr>
      <a:lvl8pPr marL="0" marR="0" indent="0" algn="l" defTabSz="6858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8pPr>
      <a:lvl9pPr marL="0" marR="0" indent="0" algn="l" defTabSz="6858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9pPr>
    </p:titleStyle>
    <p:bodyStyle>
      <a:lvl1pPr marL="257175" marR="0" indent="-257175"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1pPr>
      <a:lvl2pPr marL="587828" marR="0" indent="-244928"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2pPr>
      <a:lvl3pPr marL="914400" marR="0" indent="-22860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3pPr>
      <a:lvl4pPr marL="1303019" marR="0" indent="-274319"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4pPr>
      <a:lvl5pPr marL="1645920" marR="0" indent="-274319"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5pPr>
      <a:lvl6pPr marL="19888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6pPr>
      <a:lvl7pPr marL="23317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7pPr>
      <a:lvl8pPr marL="26746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8pPr>
      <a:lvl9pPr marL="30175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lmgtfy.com/?q=google+fu"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www.w3schools.com/tag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err="1"/>
              <a:t>Prezantasyon</a:t>
            </a:r>
            <a:r>
              <a:rPr lang="en-US" dirty="0"/>
              <a:t>(20 </a:t>
            </a:r>
            <a:r>
              <a:rPr lang="en-US" dirty="0" err="1"/>
              <a:t>segond</a:t>
            </a:r>
            <a:r>
              <a:rPr lang="en-US" dirty="0"/>
              <a:t>)</a:t>
            </a:r>
          </a:p>
        </p:txBody>
      </p:sp>
      <p:sp>
        <p:nvSpPr>
          <p:cNvPr id="5" name="Shape 70"/>
          <p:cNvSpPr txBox="1">
            <a:spLocks/>
          </p:cNvSpPr>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Nom</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err="1">
                <a:latin typeface="Arial" panose="020B0604020202020204" pitchFamily="34" charset="0"/>
                <a:ea typeface="Roboto" pitchFamily="2" charset="0"/>
                <a:cs typeface="Arial" panose="020B0604020202020204" pitchFamily="34" charset="0"/>
              </a:rPr>
              <a:t>Zòn</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err="1">
                <a:latin typeface="Arial" panose="020B0604020202020204" pitchFamily="34" charset="0"/>
                <a:ea typeface="Roboto" pitchFamily="2" charset="0"/>
                <a:cs typeface="Arial" panose="020B0604020202020204" pitchFamily="34" charset="0"/>
              </a:rPr>
              <a:t>Pouki</a:t>
            </a:r>
            <a:r>
              <a:rPr lang="en" altLang="en" sz="3200" dirty="0">
                <a:latin typeface="Arial" panose="020B0604020202020204" pitchFamily="34" charset="0"/>
                <a:ea typeface="Roboto" pitchFamily="2" charset="0"/>
                <a:cs typeface="Arial" panose="020B0604020202020204" pitchFamily="34" charset="0"/>
              </a:rPr>
              <a:t> </a:t>
            </a:r>
            <a:r>
              <a:rPr lang="en" altLang="en" sz="3200" dirty="0" err="1">
                <a:latin typeface="Arial" panose="020B0604020202020204" pitchFamily="34" charset="0"/>
                <a:ea typeface="Roboto" pitchFamily="2" charset="0"/>
                <a:cs typeface="Arial" panose="020B0604020202020204" pitchFamily="34" charset="0"/>
              </a:rPr>
              <a:t>rezon</a:t>
            </a:r>
            <a:r>
              <a:rPr lang="en" altLang="en" sz="3200" dirty="0">
                <a:latin typeface="Arial" panose="020B0604020202020204" pitchFamily="34" charset="0"/>
                <a:ea typeface="Roboto" pitchFamily="2" charset="0"/>
                <a:cs typeface="Arial" panose="020B0604020202020204" pitchFamily="34" charset="0"/>
              </a:rPr>
              <a:t> </a:t>
            </a:r>
            <a:r>
              <a:rPr lang="en" altLang="en" sz="3200" dirty="0" err="1">
                <a:latin typeface="Arial" panose="020B0604020202020204" pitchFamily="34" charset="0"/>
                <a:ea typeface="Roboto" pitchFamily="2" charset="0"/>
                <a:cs typeface="Arial" panose="020B0604020202020204" pitchFamily="34" charset="0"/>
              </a:rPr>
              <a:t>ou</a:t>
            </a:r>
            <a:r>
              <a:rPr lang="en" altLang="en" sz="3200" dirty="0">
                <a:latin typeface="Arial" panose="020B0604020202020204" pitchFamily="34" charset="0"/>
                <a:ea typeface="Roboto" pitchFamily="2" charset="0"/>
                <a:cs typeface="Arial" panose="020B0604020202020204" pitchFamily="34" charset="0"/>
              </a:rPr>
              <a:t> </a:t>
            </a:r>
            <a:r>
              <a:rPr lang="en" altLang="en" sz="3200" dirty="0" err="1">
                <a:latin typeface="Arial" panose="020B0604020202020204" pitchFamily="34" charset="0"/>
                <a:ea typeface="Roboto" pitchFamily="2" charset="0"/>
                <a:cs typeface="Arial" panose="020B0604020202020204" pitchFamily="34" charset="0"/>
              </a:rPr>
              <a:t>chwazi</a:t>
            </a:r>
            <a:r>
              <a:rPr lang="en" altLang="en" sz="3200" dirty="0">
                <a:latin typeface="Arial" panose="020B0604020202020204" pitchFamily="34" charset="0"/>
                <a:ea typeface="Roboto" pitchFamily="2" charset="0"/>
                <a:cs typeface="Arial" panose="020B0604020202020204" pitchFamily="34" charset="0"/>
              </a:rPr>
              <a:t> </a:t>
            </a:r>
            <a:r>
              <a:rPr lang="en" altLang="en" sz="3200" dirty="0" err="1">
                <a:latin typeface="Arial" panose="020B0604020202020204" pitchFamily="34" charset="0"/>
                <a:ea typeface="Roboto" pitchFamily="2" charset="0"/>
                <a:cs typeface="Arial" panose="020B0604020202020204" pitchFamily="34" charset="0"/>
              </a:rPr>
              <a:t>patisipe</a:t>
            </a:r>
            <a:r>
              <a:rPr lang="en" altLang="en" sz="3200" dirty="0">
                <a:latin typeface="Arial" panose="020B0604020202020204" pitchFamily="34" charset="0"/>
                <a:ea typeface="Roboto" pitchFamily="2" charset="0"/>
                <a:cs typeface="Arial" panose="020B0604020202020204" pitchFamily="34" charset="0"/>
              </a:rPr>
              <a:t> nan </a:t>
            </a:r>
            <a:r>
              <a:rPr lang="en" altLang="en" sz="3200" dirty="0" err="1">
                <a:latin typeface="Arial" panose="020B0604020202020204" pitchFamily="34" charset="0"/>
                <a:ea typeface="Roboto" pitchFamily="2" charset="0"/>
                <a:cs typeface="Arial" panose="020B0604020202020204" pitchFamily="34" charset="0"/>
              </a:rPr>
              <a:t>kou</a:t>
            </a:r>
            <a:r>
              <a:rPr lang="en" altLang="en" sz="3200" dirty="0">
                <a:latin typeface="Arial" panose="020B0604020202020204" pitchFamily="34" charset="0"/>
                <a:ea typeface="Roboto" pitchFamily="2" charset="0"/>
                <a:cs typeface="Arial" panose="020B0604020202020204" pitchFamily="34" charset="0"/>
              </a:rPr>
              <a:t> </a:t>
            </a:r>
            <a:r>
              <a:rPr lang="en" altLang="en" sz="3200" dirty="0" err="1">
                <a:latin typeface="Arial" panose="020B0604020202020204" pitchFamily="34" charset="0"/>
                <a:ea typeface="Roboto" pitchFamily="2" charset="0"/>
                <a:cs typeface="Arial" panose="020B0604020202020204" pitchFamily="34" charset="0"/>
              </a:rPr>
              <a:t>sa</a:t>
            </a:r>
            <a:r>
              <a:rPr lang="en" altLang="en" sz="3200" dirty="0">
                <a:latin typeface="Arial" panose="020B0604020202020204" pitchFamily="34" charset="0"/>
                <a:ea typeface="Roboto" pitchFamily="2" charset="0"/>
                <a:cs typeface="Arial" panose="020B0604020202020204" pitchFamily="34" charset="0"/>
              </a:rPr>
              <a:t>?</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46798315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normAutofit/>
          </a:bodyPr>
          <a:lstStyle/>
          <a:p>
            <a:r>
              <a:rPr lang="en-US" dirty="0"/>
              <a:t>Ide </a:t>
            </a:r>
            <a:r>
              <a:rPr lang="en-US" dirty="0" err="1"/>
              <a:t>pou</a:t>
            </a:r>
            <a:r>
              <a:rPr lang="en-US" dirty="0"/>
              <a:t> 2 </a:t>
            </a:r>
            <a:r>
              <a:rPr lang="en-US" dirty="0" err="1"/>
              <a:t>jou</a:t>
            </a:r>
            <a:r>
              <a:rPr lang="en-US" dirty="0"/>
              <a:t> Haiti Coding Workshop</a:t>
            </a:r>
          </a:p>
        </p:txBody>
      </p:sp>
      <p:sp>
        <p:nvSpPr>
          <p:cNvPr id="9" name="Rectangle 8"/>
          <p:cNvSpPr/>
          <p:nvPr/>
        </p:nvSpPr>
        <p:spPr>
          <a:xfrm>
            <a:off x="0" y="676039"/>
            <a:ext cx="9155741" cy="57633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102160" y="3657600"/>
            <a:ext cx="3607275" cy="260794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01D99683-5C65-314D-9477-3B7E7A8299CA}"/>
              </a:ext>
            </a:extLst>
          </p:cNvPr>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u="sng" dirty="0" err="1">
                <a:solidFill>
                  <a:schemeClr val="bg1"/>
                </a:solidFill>
                <a:latin typeface="Arial" panose="020B0604020202020204" pitchFamily="34" charset="0"/>
                <a:ea typeface="Roboto" panose="02000000000000000000" pitchFamily="2" charset="0"/>
                <a:cs typeface="Arial" panose="020B0604020202020204" pitchFamily="34" charset="0"/>
              </a:rPr>
              <a:t>Toujou</a:t>
            </a: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u="sng" dirty="0" err="1">
                <a:solidFill>
                  <a:schemeClr val="bg1"/>
                </a:solidFill>
                <a:latin typeface="Arial" panose="020B0604020202020204" pitchFamily="34" charset="0"/>
                <a:ea typeface="Roboto" panose="02000000000000000000" pitchFamily="2" charset="0"/>
                <a:cs typeface="Arial" panose="020B0604020202020204" pitchFamily="34" charset="0"/>
              </a:rPr>
              <a:t>sonje</a:t>
            </a: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u="sng" dirty="0" err="1">
                <a:solidFill>
                  <a:schemeClr val="bg1"/>
                </a:solidFill>
                <a:latin typeface="Arial" panose="020B0604020202020204" pitchFamily="34" charset="0"/>
                <a:ea typeface="Roboto" panose="02000000000000000000" pitchFamily="2" charset="0"/>
                <a:cs typeface="Arial" panose="020B0604020202020204" pitchFamily="34" charset="0"/>
              </a:rPr>
              <a:t>ke</a:t>
            </a: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u="sng" dirty="0" err="1">
                <a:solidFill>
                  <a:schemeClr val="bg1"/>
                </a:solidFill>
                <a:latin typeface="Arial" panose="020B0604020202020204" pitchFamily="34" charset="0"/>
                <a:ea typeface="Roboto" panose="02000000000000000000" pitchFamily="2" charset="0"/>
                <a:cs typeface="Arial" panose="020B0604020202020204" pitchFamily="34" charset="0"/>
              </a:rPr>
              <a:t>ou</a:t>
            </a: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u="sng" dirty="0" err="1">
                <a:solidFill>
                  <a:schemeClr val="bg1"/>
                </a:solidFill>
                <a:latin typeface="Arial" panose="020B0604020202020204" pitchFamily="34" charset="0"/>
                <a:ea typeface="Roboto" panose="02000000000000000000" pitchFamily="2" charset="0"/>
                <a:cs typeface="Arial" panose="020B0604020202020204" pitchFamily="34" charset="0"/>
              </a:rPr>
              <a:t>sipoze</a:t>
            </a:r>
            <a:endParaRPr lang="en-US" u="sng" dirty="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i="1" dirty="0" err="1">
                <a:solidFill>
                  <a:schemeClr val="bg1"/>
                </a:solidFill>
                <a:latin typeface="Arial" panose="020B0604020202020204" pitchFamily="34" charset="0"/>
                <a:ea typeface="Roboto" panose="02000000000000000000" pitchFamily="2" charset="0"/>
                <a:cs typeface="Arial" panose="020B0604020202020204" pitchFamily="34" charset="0"/>
              </a:rPr>
              <a:t>Travay</a:t>
            </a: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di!!</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dirty="0" err="1">
                <a:solidFill>
                  <a:schemeClr val="bg1"/>
                </a:solidFill>
                <a:latin typeface="Arial" panose="020B0604020202020204" pitchFamily="34" charset="0"/>
                <a:ea typeface="Roboto" panose="02000000000000000000" pitchFamily="2" charset="0"/>
                <a:cs typeface="Arial" panose="020B0604020202020204" pitchFamily="34" charset="0"/>
              </a:rPr>
              <a:t>Apresye</a:t>
            </a: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dirty="0" err="1">
                <a:solidFill>
                  <a:schemeClr val="bg1"/>
                </a:solidFill>
                <a:latin typeface="Arial" panose="020B0604020202020204" pitchFamily="34" charset="0"/>
                <a:ea typeface="Roboto" panose="02000000000000000000" pitchFamily="2" charset="0"/>
                <a:cs typeface="Arial" panose="020B0604020202020204" pitchFamily="34" charset="0"/>
              </a:rPr>
              <a:t>siksè’w</a:t>
            </a:r>
            <a:endPar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7547888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3110BC-70F1-EF42-98FD-6C010493E3F5}"/>
              </a:ext>
            </a:extLst>
          </p:cNvPr>
          <p:cNvSpPr/>
          <p:nvPr/>
        </p:nvSpPr>
        <p:spPr>
          <a:xfrm>
            <a:off x="0" y="676039"/>
            <a:ext cx="9155741" cy="57633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normAutofit/>
          </a:bodyPr>
          <a:lstStyle/>
          <a:p>
            <a:r>
              <a:rPr lang="en-US" dirty="0"/>
              <a:t>Ide </a:t>
            </a:r>
            <a:r>
              <a:rPr lang="en-US" dirty="0" err="1"/>
              <a:t>pou</a:t>
            </a:r>
            <a:r>
              <a:rPr lang="en-US" dirty="0"/>
              <a:t> 2 </a:t>
            </a:r>
            <a:r>
              <a:rPr lang="en-US" dirty="0" err="1"/>
              <a:t>jou</a:t>
            </a:r>
            <a:r>
              <a:rPr lang="en-US" dirty="0"/>
              <a:t> Haiti Coding Workshop</a:t>
            </a:r>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u="sng" dirty="0" err="1">
                <a:solidFill>
                  <a:schemeClr val="bg1"/>
                </a:solidFill>
                <a:latin typeface="Arial" panose="020B0604020202020204" pitchFamily="34" charset="0"/>
                <a:ea typeface="Roboto" panose="02000000000000000000" pitchFamily="2" charset="0"/>
                <a:cs typeface="Arial" panose="020B0604020202020204" pitchFamily="34" charset="0"/>
              </a:rPr>
              <a:t>Toujou</a:t>
            </a: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u="sng" dirty="0" err="1">
                <a:solidFill>
                  <a:schemeClr val="bg1"/>
                </a:solidFill>
                <a:latin typeface="Arial" panose="020B0604020202020204" pitchFamily="34" charset="0"/>
                <a:ea typeface="Roboto" panose="02000000000000000000" pitchFamily="2" charset="0"/>
                <a:cs typeface="Arial" panose="020B0604020202020204" pitchFamily="34" charset="0"/>
              </a:rPr>
              <a:t>sonje</a:t>
            </a: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u="sng" dirty="0" err="1">
                <a:solidFill>
                  <a:schemeClr val="bg1"/>
                </a:solidFill>
                <a:latin typeface="Arial" panose="020B0604020202020204" pitchFamily="34" charset="0"/>
                <a:ea typeface="Roboto" panose="02000000000000000000" pitchFamily="2" charset="0"/>
                <a:cs typeface="Arial" panose="020B0604020202020204" pitchFamily="34" charset="0"/>
              </a:rPr>
              <a:t>ke</a:t>
            </a: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u="sng" dirty="0" err="1">
                <a:solidFill>
                  <a:schemeClr val="bg1"/>
                </a:solidFill>
                <a:latin typeface="Arial" panose="020B0604020202020204" pitchFamily="34" charset="0"/>
                <a:ea typeface="Roboto" panose="02000000000000000000" pitchFamily="2" charset="0"/>
                <a:cs typeface="Arial" panose="020B0604020202020204" pitchFamily="34" charset="0"/>
              </a:rPr>
              <a:t>ou</a:t>
            </a: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u="sng" dirty="0" err="1">
                <a:solidFill>
                  <a:schemeClr val="bg1"/>
                </a:solidFill>
                <a:latin typeface="Arial" panose="020B0604020202020204" pitchFamily="34" charset="0"/>
                <a:ea typeface="Roboto" panose="02000000000000000000" pitchFamily="2" charset="0"/>
                <a:cs typeface="Arial" panose="020B0604020202020204" pitchFamily="34" charset="0"/>
              </a:rPr>
              <a:t>sipoze</a:t>
            </a:r>
            <a:endParaRPr lang="en-US" u="sng" dirty="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i="1" dirty="0" err="1">
                <a:solidFill>
                  <a:schemeClr val="bg1"/>
                </a:solidFill>
                <a:latin typeface="Arial" panose="020B0604020202020204" pitchFamily="34" charset="0"/>
                <a:ea typeface="Roboto" panose="02000000000000000000" pitchFamily="2" charset="0"/>
                <a:cs typeface="Arial" panose="020B0604020202020204" pitchFamily="34" charset="0"/>
              </a:rPr>
              <a:t>Travay</a:t>
            </a: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di!!</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i="1" dirty="0" err="1">
                <a:solidFill>
                  <a:schemeClr val="bg1"/>
                </a:solidFill>
                <a:latin typeface="Arial" panose="020B0604020202020204" pitchFamily="34" charset="0"/>
                <a:ea typeface="Roboto" panose="02000000000000000000" pitchFamily="2" charset="0"/>
                <a:cs typeface="Arial" panose="020B0604020202020204" pitchFamily="34" charset="0"/>
              </a:rPr>
              <a:t>Apresye</a:t>
            </a: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i="1" dirty="0" err="1">
                <a:solidFill>
                  <a:schemeClr val="bg1"/>
                </a:solidFill>
                <a:latin typeface="Arial" panose="020B0604020202020204" pitchFamily="34" charset="0"/>
                <a:ea typeface="Roboto" panose="02000000000000000000" pitchFamily="2" charset="0"/>
                <a:cs typeface="Arial" panose="020B0604020202020204" pitchFamily="34" charset="0"/>
              </a:rPr>
              <a:t>siksè’w</a:t>
            </a:r>
            <a:endParaRPr lang="en-US"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dirty="0" err="1">
                <a:solidFill>
                  <a:schemeClr val="bg1"/>
                </a:solidFill>
                <a:latin typeface="Arial" panose="020B0604020202020204" pitchFamily="34" charset="0"/>
                <a:ea typeface="Roboto" panose="02000000000000000000" pitchFamily="2" charset="0"/>
                <a:cs typeface="Arial" panose="020B0604020202020204" pitchFamily="34" charset="0"/>
              </a:rPr>
              <a:t>Kwè</a:t>
            </a: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nan </a:t>
            </a:r>
            <a:r>
              <a:rPr lang="en-US" sz="3600" b="1" i="1" dirty="0" err="1">
                <a:solidFill>
                  <a:schemeClr val="bg1"/>
                </a:solidFill>
                <a:latin typeface="Arial" panose="020B0604020202020204" pitchFamily="34" charset="0"/>
                <a:ea typeface="Roboto" panose="02000000000000000000" pitchFamily="2" charset="0"/>
                <a:cs typeface="Arial" panose="020B0604020202020204" pitchFamily="34" charset="0"/>
              </a:rPr>
              <a:t>tèt</a:t>
            </a:r>
            <a:endPar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181600" y="3733800"/>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22280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F615EC8-41A9-FB44-A948-9AC097B470AC}"/>
              </a:ext>
            </a:extLst>
          </p:cNvPr>
          <p:cNvSpPr/>
          <p:nvPr/>
        </p:nvSpPr>
        <p:spPr>
          <a:xfrm>
            <a:off x="0" y="676039"/>
            <a:ext cx="9155741" cy="57633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Men </a:t>
            </a:r>
            <a:r>
              <a:rPr lang="en-US" dirty="0" err="1"/>
              <a:t>sonje</a:t>
            </a:r>
            <a:r>
              <a:rPr lang="en-US" dirty="0"/>
              <a:t> </a:t>
            </a:r>
            <a:r>
              <a:rPr lang="en-US" dirty="0" err="1"/>
              <a:t>ke</a:t>
            </a:r>
            <a:r>
              <a:rPr lang="is-IS" dirty="0"/>
              <a:t>…</a:t>
            </a:r>
            <a:endParaRPr lang="en-US" dirty="0"/>
          </a:p>
        </p:txBody>
      </p:sp>
      <p:sp>
        <p:nvSpPr>
          <p:cNvPr id="10" name="Content Placeholder 2"/>
          <p:cNvSpPr txBox="1">
            <a:spLocks/>
          </p:cNvSpPr>
          <p:nvPr/>
        </p:nvSpPr>
        <p:spPr>
          <a:xfrm>
            <a:off x="920270" y="4876800"/>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err="1">
                <a:solidFill>
                  <a:schemeClr val="bg1"/>
                </a:solidFill>
                <a:latin typeface="Arial" panose="020B0604020202020204" pitchFamily="34" charset="0"/>
                <a:ea typeface="Roboto" panose="02000000000000000000" pitchFamily="2" charset="0"/>
                <a:cs typeface="Arial" panose="020B0604020202020204" pitchFamily="34" charset="0"/>
              </a:rPr>
              <a:t>Si’w</a:t>
            </a: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altLang="en" sz="3600" i="1" dirty="0" err="1">
                <a:solidFill>
                  <a:schemeClr val="bg1"/>
                </a:solidFill>
                <a:latin typeface="Arial" panose="020B0604020202020204" pitchFamily="34" charset="0"/>
                <a:ea typeface="Roboto" panose="02000000000000000000" pitchFamily="2" charset="0"/>
                <a:cs typeface="Arial" panose="020B0604020202020204" pitchFamily="34" charset="0"/>
              </a:rPr>
              <a:t>vle</a:t>
            </a: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 ale rapid, ale </a:t>
            </a:r>
            <a:r>
              <a:rPr lang="en-US" altLang="en" sz="3600" i="1" dirty="0" err="1">
                <a:solidFill>
                  <a:schemeClr val="bg1"/>
                </a:solidFill>
                <a:latin typeface="Arial" panose="020B0604020202020204" pitchFamily="34" charset="0"/>
                <a:ea typeface="Roboto" panose="02000000000000000000" pitchFamily="2" charset="0"/>
                <a:cs typeface="Arial" panose="020B0604020202020204" pitchFamily="34" charset="0"/>
              </a:rPr>
              <a:t>pou</a:t>
            </a: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altLang="en" sz="3600" i="1" dirty="0" err="1">
                <a:solidFill>
                  <a:schemeClr val="bg1"/>
                </a:solidFill>
                <a:latin typeface="Arial" panose="020B0604020202020204" pitchFamily="34" charset="0"/>
                <a:ea typeface="Roboto" panose="02000000000000000000" pitchFamily="2" charset="0"/>
                <a:cs typeface="Arial" panose="020B0604020202020204" pitchFamily="34" charset="0"/>
              </a:rPr>
              <a:t>tèt</a:t>
            </a: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altLang="en" sz="3600" i="1" dirty="0" err="1">
                <a:solidFill>
                  <a:schemeClr val="bg1"/>
                </a:solidFill>
                <a:latin typeface="Arial" panose="020B0604020202020204" pitchFamily="34" charset="0"/>
                <a:ea typeface="Roboto" panose="02000000000000000000" pitchFamily="2" charset="0"/>
                <a:cs typeface="Arial" panose="020B0604020202020204" pitchFamily="34" charset="0"/>
              </a:rPr>
              <a:t>ou</a:t>
            </a: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a:t>
            </a:r>
            <a:b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br>
            <a:r>
              <a:rPr lang="en-US" altLang="en" sz="3600" i="1" dirty="0" err="1">
                <a:solidFill>
                  <a:schemeClr val="bg1"/>
                </a:solidFill>
                <a:latin typeface="Arial" panose="020B0604020202020204" pitchFamily="34" charset="0"/>
                <a:ea typeface="Roboto" panose="02000000000000000000" pitchFamily="2" charset="0"/>
                <a:cs typeface="Arial" panose="020B0604020202020204" pitchFamily="34" charset="0"/>
              </a:rPr>
              <a:t>Si’w</a:t>
            </a: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altLang="en" sz="3600" i="1" dirty="0" err="1">
                <a:solidFill>
                  <a:schemeClr val="bg1"/>
                </a:solidFill>
                <a:latin typeface="Arial" panose="020B0604020202020204" pitchFamily="34" charset="0"/>
                <a:ea typeface="Roboto" panose="02000000000000000000" pitchFamily="2" charset="0"/>
                <a:cs typeface="Arial" panose="020B0604020202020204" pitchFamily="34" charset="0"/>
              </a:rPr>
              <a:t>vle</a:t>
            </a: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 ale </a:t>
            </a:r>
            <a:r>
              <a:rPr lang="en-US" altLang="en" sz="3600" i="1" dirty="0" err="1">
                <a:solidFill>
                  <a:schemeClr val="bg1"/>
                </a:solidFill>
                <a:latin typeface="Arial" panose="020B0604020202020204" pitchFamily="34" charset="0"/>
                <a:ea typeface="Roboto" panose="02000000000000000000" pitchFamily="2" charset="0"/>
                <a:cs typeface="Arial" panose="020B0604020202020204" pitchFamily="34" charset="0"/>
              </a:rPr>
              <a:t>lwen</a:t>
            </a: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 ale an </a:t>
            </a:r>
            <a:r>
              <a:rPr lang="en-US" altLang="en" sz="3600" i="1" dirty="0" err="1">
                <a:solidFill>
                  <a:schemeClr val="bg1"/>
                </a:solidFill>
                <a:latin typeface="Arial" panose="020B0604020202020204" pitchFamily="34" charset="0"/>
                <a:ea typeface="Roboto" panose="02000000000000000000" pitchFamily="2" charset="0"/>
                <a:cs typeface="Arial" panose="020B0604020202020204" pitchFamily="34" charset="0"/>
              </a:rPr>
              <a:t>ekip</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1145374"/>
            <a:ext cx="5049406" cy="3262092"/>
          </a:xfrm>
          <a:prstGeom prst="rect">
            <a:avLst/>
          </a:prstGeom>
        </p:spPr>
      </p:pic>
    </p:spTree>
    <p:extLst>
      <p:ext uri="{BB962C8B-B14F-4D97-AF65-F5344CB8AC3E}">
        <p14:creationId xmlns:p14="http://schemas.microsoft.com/office/powerpoint/2010/main" val="358128942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fontScale="90000"/>
          </a:bodyPr>
          <a:lstStyle/>
          <a:p>
            <a:r>
              <a:rPr lang="en-US" dirty="0"/>
              <a:t>Google Fu – Pi </a:t>
            </a:r>
            <a:r>
              <a:rPr lang="en-US" dirty="0" err="1"/>
              <a:t>enpòtan</a:t>
            </a:r>
            <a:r>
              <a:rPr lang="en-US" dirty="0"/>
              <a:t> </a:t>
            </a:r>
            <a:r>
              <a:rPr lang="en-US" dirty="0" err="1"/>
              <a:t>konpetans</a:t>
            </a:r>
            <a:r>
              <a:rPr lang="en-US" dirty="0"/>
              <a:t> </a:t>
            </a:r>
            <a:r>
              <a:rPr lang="en-US" dirty="0" err="1"/>
              <a:t>ke’w</a:t>
            </a:r>
            <a:r>
              <a:rPr lang="en-US" dirty="0"/>
              <a:t> </a:t>
            </a:r>
            <a:r>
              <a:rPr lang="en-US" dirty="0" err="1"/>
              <a:t>genyen</a:t>
            </a:r>
            <a:endParaRPr lang="en-US" dirty="0"/>
          </a:p>
        </p:txBody>
      </p:sp>
      <p:sp>
        <p:nvSpPr>
          <p:cNvPr id="3" name="Rectangle 2"/>
          <p:cNvSpPr/>
          <p:nvPr/>
        </p:nvSpPr>
        <p:spPr>
          <a:xfrm>
            <a:off x="2667000" y="5638800"/>
            <a:ext cx="4365298" cy="646331"/>
          </a:xfrm>
          <a:prstGeom prst="rect">
            <a:avLst/>
          </a:prstGeom>
        </p:spPr>
        <p:txBody>
          <a:bodyPr wrap="none" numCol="1">
            <a:spAutoFit/>
          </a:bodyPr>
          <a:lstStyle/>
          <a:p>
            <a:r>
              <a:rPr lang="en-US" sz="3600" b="1" dirty="0">
                <a:latin typeface="Arial" panose="020B0604020202020204" pitchFamily="34" charset="0"/>
                <a:cs typeface="Arial" panose="020B0604020202020204" pitchFamily="34" charset="0"/>
                <a:hlinkClick r:id="rId3"/>
              </a:rPr>
              <a:t>Kisa ki Google Fu?</a:t>
            </a:r>
            <a:endParaRPr lang="en-US" sz="36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DAF2D18-5118-4D4E-9F4F-9D831852D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 y="2003327"/>
            <a:ext cx="9144000" cy="2286000"/>
          </a:xfrm>
          <a:prstGeom prst="rect">
            <a:avLst/>
          </a:prstGeom>
        </p:spPr>
      </p:pic>
    </p:spTree>
    <p:extLst>
      <p:ext uri="{BB962C8B-B14F-4D97-AF65-F5344CB8AC3E}">
        <p14:creationId xmlns:p14="http://schemas.microsoft.com/office/powerpoint/2010/main" val="275031594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p:cNvSpPr>
          <p:nvPr>
            <p:ph type="title"/>
          </p:nvPr>
        </p:nvSpPr>
        <p:spPr>
          <a:xfrm>
            <a:off x="304798" y="-2"/>
            <a:ext cx="5470530" cy="653858"/>
          </a:xfrm>
          <a:prstGeom prst="rect">
            <a:avLst/>
          </a:prstGeom>
        </p:spPr>
        <p:txBody>
          <a:bodyPr/>
          <a:lstStyle/>
          <a:p>
            <a:r>
              <a:rPr lang="en-US" dirty="0" err="1"/>
              <a:t>Objektif</a:t>
            </a:r>
            <a:r>
              <a:rPr lang="en-US" dirty="0"/>
              <a:t> </a:t>
            </a:r>
            <a:r>
              <a:rPr lang="en-US" dirty="0" err="1"/>
              <a:t>pou</a:t>
            </a:r>
            <a:r>
              <a:rPr lang="en-US" dirty="0"/>
              <a:t> Jodi an</a:t>
            </a:r>
            <a:endParaRPr dirty="0"/>
          </a:p>
        </p:txBody>
      </p:sp>
      <p:sp>
        <p:nvSpPr>
          <p:cNvPr id="232" name="Shape 232"/>
          <p:cNvSpPr/>
          <p:nvPr/>
        </p:nvSpPr>
        <p:spPr>
          <a:xfrm>
            <a:off x="98425" y="1066800"/>
            <a:ext cx="8947150" cy="1985124"/>
          </a:xfrm>
          <a:prstGeom prst="rect">
            <a:avLst/>
          </a:prstGeom>
          <a:ln w="12700">
            <a:miter lim="400000"/>
          </a:ln>
          <a:extLst>
            <a:ext uri="{C572A759-6A51-4108-AA02-DFA0A04FC94B}">
              <ma14:wrappingTextBoxFlag xmlns="" xmlns:ma14="http://schemas.microsoft.com/office/mac/drawingml/2011/main" val="1"/>
            </a:ext>
          </a:extLst>
        </p:spPr>
        <p:txBody>
          <a:bodyPr lIns="91423" tIns="91423" rIns="91423" bIns="91423">
            <a:spAutoFit/>
          </a:bodyPr>
          <a:lstStyle/>
          <a:p>
            <a:pPr marL="257175" indent="-257175" defTabSz="685800">
              <a:spcBef>
                <a:spcPts val="400"/>
              </a:spcBef>
              <a:buSzPct val="100000"/>
              <a:buFont typeface="Arial"/>
              <a:buChar char="•"/>
              <a:defRPr>
                <a:latin typeface="Arial"/>
                <a:ea typeface="Arial"/>
                <a:cs typeface="Arial"/>
                <a:sym typeface="Arial"/>
              </a:defRPr>
            </a:pPr>
            <a:r>
              <a:rPr lang="en-US" dirty="0" err="1"/>
              <a:t>Etidyan</a:t>
            </a:r>
            <a:r>
              <a:rPr lang="en-US" dirty="0"/>
              <a:t> dye </a:t>
            </a:r>
            <a:r>
              <a:rPr lang="en-US" dirty="0" err="1"/>
              <a:t>pratike</a:t>
            </a:r>
            <a:r>
              <a:rPr lang="en-US" dirty="0"/>
              <a:t> </a:t>
            </a:r>
            <a:r>
              <a:rPr lang="en-US" dirty="0" err="1"/>
              <a:t>anpil</a:t>
            </a:r>
            <a:r>
              <a:rPr lang="en-US" dirty="0"/>
              <a:t> HTML</a:t>
            </a:r>
            <a:r>
              <a:rPr dirty="0"/>
              <a:t>.</a:t>
            </a:r>
            <a:endParaRPr sz="2400" dirty="0"/>
          </a:p>
          <a:p>
            <a:pPr marL="257175" indent="-257175" defTabSz="685800">
              <a:spcBef>
                <a:spcPts val="500"/>
              </a:spcBef>
              <a:buSzPct val="100000"/>
              <a:buFont typeface="Arial"/>
              <a:buChar char="•"/>
              <a:defRPr>
                <a:latin typeface="Arial"/>
                <a:ea typeface="Arial"/>
                <a:cs typeface="Arial"/>
                <a:sym typeface="Arial"/>
              </a:defRPr>
            </a:pPr>
            <a:endParaRPr sz="2400" dirty="0"/>
          </a:p>
          <a:p>
            <a:pPr marL="257175" indent="-257175" defTabSz="685800">
              <a:spcBef>
                <a:spcPts val="400"/>
              </a:spcBef>
              <a:buSzPct val="100000"/>
              <a:buFont typeface="Arial"/>
              <a:buChar char="•"/>
              <a:defRPr>
                <a:latin typeface="Arial"/>
                <a:ea typeface="Arial"/>
                <a:cs typeface="Arial"/>
                <a:sym typeface="Arial"/>
              </a:defRPr>
            </a:pPr>
            <a:r>
              <a:rPr lang="en-US" dirty="0" err="1"/>
              <a:t>Edityan</a:t>
            </a:r>
            <a:r>
              <a:rPr lang="en-US" dirty="0"/>
              <a:t> </a:t>
            </a:r>
            <a:r>
              <a:rPr lang="en-US" dirty="0" err="1"/>
              <a:t>pral</a:t>
            </a:r>
            <a:r>
              <a:rPr lang="en-US" dirty="0"/>
              <a:t> </a:t>
            </a:r>
            <a:r>
              <a:rPr lang="en-US" dirty="0" err="1"/>
              <a:t>komanse</a:t>
            </a:r>
            <a:r>
              <a:rPr lang="en-US" dirty="0"/>
              <a:t> </a:t>
            </a:r>
            <a:r>
              <a:rPr lang="en-US" dirty="0" err="1"/>
              <a:t>aprann</a:t>
            </a:r>
            <a:r>
              <a:rPr lang="en-US" dirty="0"/>
              <a:t> </a:t>
            </a:r>
            <a:r>
              <a:rPr lang="en-US" dirty="0" err="1"/>
              <a:t>itilize</a:t>
            </a:r>
            <a:r>
              <a:rPr lang="en-US" dirty="0"/>
              <a:t> </a:t>
            </a:r>
            <a:r>
              <a:rPr lang="en-US" dirty="0" err="1"/>
              <a:t>senp</a:t>
            </a:r>
            <a:r>
              <a:rPr lang="en-US" dirty="0"/>
              <a:t> HTML tag.</a:t>
            </a:r>
            <a:endParaRPr sz="2400" dirty="0"/>
          </a:p>
          <a:p>
            <a:pPr marL="257175" indent="-257175" defTabSz="685800">
              <a:spcBef>
                <a:spcPts val="500"/>
              </a:spcBef>
              <a:buSzPct val="100000"/>
              <a:buFont typeface="Arial"/>
              <a:buChar char="•"/>
              <a:defRPr>
                <a:latin typeface="Arial"/>
                <a:ea typeface="Arial"/>
                <a:cs typeface="Arial"/>
                <a:sym typeface="Arial"/>
              </a:defRPr>
            </a:pPr>
            <a:endParaRPr sz="2400" dirty="0"/>
          </a:p>
          <a:p>
            <a:pPr marL="257175" indent="-257175" defTabSz="685800">
              <a:spcBef>
                <a:spcPts val="400"/>
              </a:spcBef>
              <a:buSzPct val="100000"/>
              <a:buFont typeface="Arial"/>
              <a:buChar char="•"/>
              <a:defRPr>
                <a:latin typeface="Arial"/>
                <a:ea typeface="Arial"/>
                <a:cs typeface="Arial"/>
                <a:sym typeface="Arial"/>
              </a:defRPr>
            </a:pPr>
            <a:r>
              <a:rPr lang="en-US" dirty="0" err="1"/>
              <a:t>Etidyan</a:t>
            </a:r>
            <a:r>
              <a:rPr lang="en-US" dirty="0"/>
              <a:t> </a:t>
            </a:r>
            <a:r>
              <a:rPr lang="en-US" dirty="0" err="1"/>
              <a:t>pral</a:t>
            </a:r>
            <a:r>
              <a:rPr lang="en-US" dirty="0"/>
              <a:t> </a:t>
            </a:r>
            <a:r>
              <a:rPr lang="en-US" dirty="0" err="1"/>
              <a:t>aprann</a:t>
            </a:r>
            <a:r>
              <a:rPr lang="en-US" dirty="0"/>
              <a:t> </a:t>
            </a:r>
            <a:r>
              <a:rPr lang="en-US" dirty="0" err="1"/>
              <a:t>aplike</a:t>
            </a:r>
            <a:r>
              <a:rPr lang="en-US" dirty="0"/>
              <a:t> CSS nan HTML </a:t>
            </a:r>
            <a:r>
              <a:rPr lang="en-US" dirty="0" err="1"/>
              <a:t>yo</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Shape 533"/>
          <p:cNvSpPr>
            <a:spLocks noGrp="1"/>
          </p:cNvSpPr>
          <p:nvPr>
            <p:ph type="title"/>
          </p:nvPr>
        </p:nvSpPr>
        <p:spPr>
          <a:xfrm>
            <a:off x="390606" y="2953542"/>
            <a:ext cx="8229601" cy="871860"/>
          </a:xfrm>
          <a:prstGeom prst="rect">
            <a:avLst/>
          </a:prstGeom>
        </p:spPr>
        <p:txBody>
          <a:bodyPr/>
          <a:lstStyle/>
          <a:p>
            <a:r>
              <a:rPr dirty="0"/>
              <a:t>HTML</a:t>
            </a:r>
            <a:r>
              <a:rPr lang="en-US" dirty="0"/>
              <a:t>5</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p:cNvSpPr>
          <p:nvPr>
            <p:ph type="title"/>
          </p:nvPr>
        </p:nvSpPr>
        <p:spPr>
          <a:xfrm>
            <a:off x="304800" y="-2"/>
            <a:ext cx="6858000" cy="653858"/>
          </a:xfrm>
          <a:prstGeom prst="rect">
            <a:avLst/>
          </a:prstGeom>
        </p:spPr>
        <p:txBody>
          <a:bodyPr/>
          <a:lstStyle/>
          <a:p>
            <a:r>
              <a:rPr lang="en-US" dirty="0" err="1"/>
              <a:t>Sentaks</a:t>
            </a:r>
            <a:r>
              <a:rPr lang="en-US" dirty="0"/>
              <a:t> HTML</a:t>
            </a:r>
            <a:endParaRPr dirty="0"/>
          </a:p>
        </p:txBody>
      </p:sp>
      <p:sp>
        <p:nvSpPr>
          <p:cNvPr id="536" name="Shape 536"/>
          <p:cNvSpPr/>
          <p:nvPr/>
        </p:nvSpPr>
        <p:spPr>
          <a:xfrm>
            <a:off x="897616" y="2974636"/>
            <a:ext cx="1371603" cy="646319"/>
          </a:xfrm>
          <a:prstGeom prst="rect">
            <a:avLst/>
          </a:prstGeom>
          <a:solidFill>
            <a:srgbClr val="ED7D31"/>
          </a:solidFill>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4000" b="1">
                <a:latin typeface="Arial"/>
                <a:ea typeface="Arial"/>
                <a:cs typeface="Arial"/>
                <a:sym typeface="Arial"/>
              </a:defRPr>
            </a:lvl1pPr>
          </a:lstStyle>
          <a:p>
            <a:r>
              <a:rPr dirty="0"/>
              <a:t>&lt;h1&gt;</a:t>
            </a:r>
          </a:p>
        </p:txBody>
      </p:sp>
      <p:sp>
        <p:nvSpPr>
          <p:cNvPr id="537" name="Shape 537"/>
          <p:cNvSpPr/>
          <p:nvPr/>
        </p:nvSpPr>
        <p:spPr>
          <a:xfrm>
            <a:off x="2269217" y="2971799"/>
            <a:ext cx="5372103" cy="707882"/>
          </a:xfrm>
          <a:prstGeom prst="rect">
            <a:avLst/>
          </a:prstGeom>
          <a:solidFill>
            <a:srgbClr val="E7E6E6"/>
          </a:solidFill>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defRPr sz="4000" b="1">
                <a:latin typeface="Arial"/>
                <a:ea typeface="Arial"/>
                <a:cs typeface="Arial"/>
                <a:sym typeface="Arial"/>
              </a:defRPr>
            </a:lvl1pPr>
          </a:lstStyle>
          <a:p>
            <a:r>
              <a:rPr lang="en-US" dirty="0"/>
              <a:t>Sa se kay </a:t>
            </a:r>
            <a:r>
              <a:rPr lang="en-US" dirty="0" err="1"/>
              <a:t>Matye</a:t>
            </a:r>
            <a:r>
              <a:rPr lang="en-US" dirty="0"/>
              <a:t> an</a:t>
            </a:r>
            <a:endParaRPr dirty="0"/>
          </a:p>
        </p:txBody>
      </p:sp>
      <p:sp>
        <p:nvSpPr>
          <p:cNvPr id="538" name="Shape 538"/>
          <p:cNvSpPr/>
          <p:nvPr/>
        </p:nvSpPr>
        <p:spPr>
          <a:xfrm>
            <a:off x="6993618" y="2971799"/>
            <a:ext cx="1676402" cy="646320"/>
          </a:xfrm>
          <a:prstGeom prst="rect">
            <a:avLst/>
          </a:prstGeom>
          <a:solidFill>
            <a:srgbClr val="ED7D31"/>
          </a:solidFill>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4000" b="1">
                <a:latin typeface="Arial"/>
                <a:ea typeface="Arial"/>
                <a:cs typeface="Arial"/>
                <a:sym typeface="Arial"/>
              </a:defRPr>
            </a:lvl1pPr>
          </a:lstStyle>
          <a:p>
            <a:r>
              <a:t>&lt;/h1&gt;</a:t>
            </a:r>
          </a:p>
        </p:txBody>
      </p:sp>
      <p:sp>
        <p:nvSpPr>
          <p:cNvPr id="539" name="Shape 539"/>
          <p:cNvSpPr/>
          <p:nvPr/>
        </p:nvSpPr>
        <p:spPr>
          <a:xfrm>
            <a:off x="716736" y="4497318"/>
            <a:ext cx="1416409" cy="40010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2000" b="1">
                <a:latin typeface="Arial"/>
                <a:ea typeface="Arial"/>
                <a:cs typeface="Arial"/>
                <a:sym typeface="Arial"/>
              </a:defRPr>
            </a:lvl1pPr>
          </a:lstStyle>
          <a:p>
            <a:r>
              <a:rPr lang="en-US" dirty="0" err="1"/>
              <a:t>Ouvèti</a:t>
            </a:r>
            <a:r>
              <a:rPr dirty="0"/>
              <a:t> Tag</a:t>
            </a:r>
          </a:p>
        </p:txBody>
      </p:sp>
      <p:sp>
        <p:nvSpPr>
          <p:cNvPr id="540" name="Shape 540"/>
          <p:cNvSpPr/>
          <p:nvPr/>
        </p:nvSpPr>
        <p:spPr>
          <a:xfrm>
            <a:off x="7106577" y="4497318"/>
            <a:ext cx="1446867" cy="40010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2000" b="1">
                <a:latin typeface="Arial"/>
                <a:ea typeface="Arial"/>
                <a:cs typeface="Arial"/>
                <a:sym typeface="Arial"/>
              </a:defRPr>
            </a:lvl1pPr>
          </a:lstStyle>
          <a:p>
            <a:r>
              <a:rPr lang="en-US" dirty="0" err="1"/>
              <a:t>Fèmen</a:t>
            </a:r>
            <a:r>
              <a:rPr dirty="0"/>
              <a:t> Tag</a:t>
            </a:r>
          </a:p>
        </p:txBody>
      </p:sp>
      <p:sp>
        <p:nvSpPr>
          <p:cNvPr id="541" name="Shape 541"/>
          <p:cNvSpPr/>
          <p:nvPr/>
        </p:nvSpPr>
        <p:spPr>
          <a:xfrm>
            <a:off x="4148832" y="1420478"/>
            <a:ext cx="975584" cy="40010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2000" b="1">
                <a:latin typeface="Arial"/>
                <a:ea typeface="Arial"/>
                <a:cs typeface="Arial"/>
                <a:sym typeface="Arial"/>
              </a:defRPr>
            </a:lvl1pPr>
          </a:lstStyle>
          <a:p>
            <a:r>
              <a:rPr lang="en-US" dirty="0" err="1"/>
              <a:t>Kontni</a:t>
            </a:r>
            <a:r>
              <a:rPr dirty="0"/>
              <a:t> </a:t>
            </a:r>
          </a:p>
        </p:txBody>
      </p:sp>
      <p:cxnSp>
        <p:nvCxnSpPr>
          <p:cNvPr id="542" name="Connector 542"/>
          <p:cNvCxnSpPr>
            <a:stCxn id="539" idx="0"/>
            <a:endCxn id="536" idx="0"/>
          </p:cNvCxnSpPr>
          <p:nvPr/>
        </p:nvCxnSpPr>
        <p:spPr>
          <a:xfrm flipV="1">
            <a:off x="1424941" y="2974636"/>
            <a:ext cx="158477" cy="1522682"/>
          </a:xfrm>
          <a:prstGeom prst="straightConnector1">
            <a:avLst/>
          </a:prstGeom>
          <a:ln w="63500">
            <a:solidFill>
              <a:srgbClr val="5B9BD5"/>
            </a:solidFill>
            <a:miter/>
            <a:tailEnd type="triangle"/>
          </a:ln>
        </p:spPr>
      </p:cxnSp>
      <p:sp>
        <p:nvSpPr>
          <p:cNvPr id="543" name="Shape 543"/>
          <p:cNvSpPr/>
          <p:nvPr/>
        </p:nvSpPr>
        <p:spPr>
          <a:xfrm flipV="1">
            <a:off x="7923562" y="3682522"/>
            <a:ext cx="2" cy="814798"/>
          </a:xfrm>
          <a:prstGeom prst="line">
            <a:avLst/>
          </a:prstGeom>
          <a:ln w="63500">
            <a:solidFill>
              <a:srgbClr val="5B9BD5"/>
            </a:solidFill>
            <a:miter/>
            <a:tailEnd type="triangle"/>
          </a:ln>
        </p:spPr>
        <p:txBody>
          <a:bodyPr lIns="45718" tIns="45718" rIns="45718" bIns="45718"/>
          <a:lstStyle/>
          <a:p>
            <a:endParaRPr/>
          </a:p>
        </p:txBody>
      </p:sp>
      <p:sp>
        <p:nvSpPr>
          <p:cNvPr id="544" name="Shape 544"/>
          <p:cNvSpPr/>
          <p:nvPr/>
        </p:nvSpPr>
        <p:spPr>
          <a:xfrm>
            <a:off x="4761341" y="1982716"/>
            <a:ext cx="2" cy="989084"/>
          </a:xfrm>
          <a:prstGeom prst="line">
            <a:avLst/>
          </a:prstGeom>
          <a:ln w="63500">
            <a:solidFill>
              <a:srgbClr val="5B9BD5"/>
            </a:solidFill>
            <a:miter/>
            <a:tailEnd type="triangle"/>
          </a:ln>
        </p:spPr>
        <p:txBody>
          <a:bodyPr lIns="45718" tIns="45718" rIns="45718" bIns="45718"/>
          <a:lstStyle/>
          <a:p>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Shape 546"/>
          <p:cNvSpPr>
            <a:spLocks noGrp="1"/>
          </p:cNvSpPr>
          <p:nvPr>
            <p:ph type="title"/>
          </p:nvPr>
        </p:nvSpPr>
        <p:spPr>
          <a:xfrm>
            <a:off x="304800" y="-2"/>
            <a:ext cx="6858000" cy="653858"/>
          </a:xfrm>
          <a:prstGeom prst="rect">
            <a:avLst/>
          </a:prstGeom>
        </p:spPr>
        <p:txBody>
          <a:bodyPr/>
          <a:lstStyle/>
          <a:p>
            <a:r>
              <a:rPr lang="en-US" dirty="0" err="1"/>
              <a:t>Sentaks</a:t>
            </a:r>
            <a:r>
              <a:rPr lang="en-US" dirty="0"/>
              <a:t> HTML </a:t>
            </a:r>
            <a:r>
              <a:rPr dirty="0"/>
              <a:t>(</a:t>
            </a:r>
            <a:r>
              <a:rPr lang="en-US" dirty="0" err="1"/>
              <a:t>avèk</a:t>
            </a:r>
            <a:r>
              <a:rPr lang="en-US" dirty="0"/>
              <a:t> </a:t>
            </a:r>
            <a:r>
              <a:rPr lang="en-US" dirty="0" err="1"/>
              <a:t>atribi</a:t>
            </a:r>
            <a:r>
              <a:rPr dirty="0"/>
              <a:t>)</a:t>
            </a:r>
          </a:p>
        </p:txBody>
      </p:sp>
      <p:pic>
        <p:nvPicPr>
          <p:cNvPr id="547" name="image14.png" descr="Picture 15"/>
          <p:cNvPicPr>
            <a:picLocks noChangeAspect="1"/>
          </p:cNvPicPr>
          <p:nvPr/>
        </p:nvPicPr>
        <p:blipFill>
          <a:blip r:embed="rId2">
            <a:extLst/>
          </a:blip>
          <a:stretch>
            <a:fillRect/>
          </a:stretch>
        </p:blipFill>
        <p:spPr>
          <a:xfrm>
            <a:off x="88601" y="1325999"/>
            <a:ext cx="9251752" cy="468233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Shape 549"/>
          <p:cNvSpPr>
            <a:spLocks noGrp="1"/>
          </p:cNvSpPr>
          <p:nvPr>
            <p:ph type="title"/>
          </p:nvPr>
        </p:nvSpPr>
        <p:spPr>
          <a:xfrm>
            <a:off x="304800" y="-2"/>
            <a:ext cx="6858000" cy="653858"/>
          </a:xfrm>
          <a:prstGeom prst="rect">
            <a:avLst/>
          </a:prstGeom>
        </p:spPr>
        <p:txBody>
          <a:bodyPr/>
          <a:lstStyle/>
          <a:p>
            <a:r>
              <a:t>Tricky Tags (Self-Closing)</a:t>
            </a:r>
          </a:p>
        </p:txBody>
      </p:sp>
      <p:pic>
        <p:nvPicPr>
          <p:cNvPr id="550" name="image15.png" descr="Picture 3"/>
          <p:cNvPicPr>
            <a:picLocks noChangeAspect="1"/>
          </p:cNvPicPr>
          <p:nvPr/>
        </p:nvPicPr>
        <p:blipFill>
          <a:blip r:embed="rId2">
            <a:extLst/>
          </a:blip>
          <a:stretch>
            <a:fillRect/>
          </a:stretch>
        </p:blipFill>
        <p:spPr>
          <a:xfrm>
            <a:off x="729072" y="1439590"/>
            <a:ext cx="7907199" cy="371888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Shape 552"/>
          <p:cNvSpPr>
            <a:spLocks noGrp="1"/>
          </p:cNvSpPr>
          <p:nvPr>
            <p:ph type="title"/>
          </p:nvPr>
        </p:nvSpPr>
        <p:spPr>
          <a:xfrm>
            <a:off x="304800" y="-2"/>
            <a:ext cx="6858000" cy="653858"/>
          </a:xfrm>
          <a:prstGeom prst="rect">
            <a:avLst/>
          </a:prstGeom>
        </p:spPr>
        <p:txBody>
          <a:bodyPr/>
          <a:lstStyle/>
          <a:p>
            <a:r>
              <a:rPr lang="en-US" dirty="0"/>
              <a:t>Tags </a:t>
            </a:r>
            <a:r>
              <a:rPr lang="en-US" dirty="0" err="1"/>
              <a:t>ki</a:t>
            </a:r>
            <a:r>
              <a:rPr lang="en-US" dirty="0"/>
              <a:t> </a:t>
            </a:r>
            <a:r>
              <a:rPr lang="en-US" dirty="0" err="1"/>
              <a:t>enpòtan</a:t>
            </a:r>
            <a:r>
              <a:rPr lang="en-US" dirty="0"/>
              <a:t> (</a:t>
            </a:r>
            <a:r>
              <a:rPr lang="en-US" dirty="0" err="1"/>
              <a:t>Souvan</a:t>
            </a:r>
            <a:r>
              <a:rPr lang="en-US" dirty="0"/>
              <a:t> </a:t>
            </a:r>
            <a:r>
              <a:rPr lang="en-US" dirty="0" err="1"/>
              <a:t>itilize</a:t>
            </a:r>
            <a:r>
              <a:rPr lang="en-US" dirty="0"/>
              <a:t>)</a:t>
            </a:r>
            <a:endParaRPr dirty="0"/>
          </a:p>
        </p:txBody>
      </p:sp>
      <p:sp>
        <p:nvSpPr>
          <p:cNvPr id="553" name="Shape 553"/>
          <p:cNvSpPr/>
          <p:nvPr/>
        </p:nvSpPr>
        <p:spPr>
          <a:xfrm>
            <a:off x="457199" y="783751"/>
            <a:ext cx="8782009" cy="465261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p>
            <a:pPr defTabSz="685800">
              <a:lnSpc>
                <a:spcPct val="80000"/>
              </a:lnSpc>
              <a:spcBef>
                <a:spcPts val="400"/>
              </a:spcBef>
              <a:defRPr b="1" u="sng">
                <a:latin typeface="Arial"/>
                <a:ea typeface="Arial"/>
                <a:cs typeface="Arial"/>
                <a:sym typeface="Arial"/>
              </a:defRPr>
            </a:pPr>
            <a:r>
              <a:rPr dirty="0"/>
              <a:t>Headings:</a:t>
            </a:r>
            <a:endParaRPr sz="2000" dirty="0"/>
          </a:p>
          <a:p>
            <a:pPr marL="257175" indent="-257175" defTabSz="685800">
              <a:lnSpc>
                <a:spcPct val="80000"/>
              </a:lnSpc>
              <a:spcBef>
                <a:spcPts val="400"/>
              </a:spcBef>
              <a:buSzPct val="100000"/>
              <a:buFont typeface="Arial"/>
              <a:buChar char="•"/>
              <a:defRPr b="1">
                <a:latin typeface="Arial"/>
                <a:ea typeface="Arial"/>
                <a:cs typeface="Arial"/>
                <a:sym typeface="Arial"/>
              </a:defRPr>
            </a:pPr>
            <a:r>
              <a:rPr dirty="0"/>
              <a:t>&lt;h1&gt; &lt;/h1&gt; </a:t>
            </a:r>
            <a:r>
              <a:rPr b="0" dirty="0"/>
              <a:t>- </a:t>
            </a:r>
            <a:r>
              <a:rPr lang="en-US" b="0" dirty="0"/>
              <a:t>Tit</a:t>
            </a:r>
            <a:r>
              <a:rPr b="0" dirty="0"/>
              <a:t> 1 (</a:t>
            </a:r>
            <a:r>
              <a:rPr lang="en-US" b="0" dirty="0"/>
              <a:t>Tit </a:t>
            </a:r>
            <a:r>
              <a:rPr lang="en-US" dirty="0" err="1"/>
              <a:t>ki</a:t>
            </a:r>
            <a:r>
              <a:rPr lang="en-US" dirty="0"/>
              <a:t> pi </a:t>
            </a:r>
            <a:r>
              <a:rPr lang="en-US" dirty="0" err="1"/>
              <a:t>laj</a:t>
            </a:r>
            <a:r>
              <a:rPr lang="en-US" dirty="0"/>
              <a:t> </a:t>
            </a:r>
            <a:r>
              <a:rPr lang="en-US" dirty="0" err="1"/>
              <a:t>laj</a:t>
            </a:r>
            <a:r>
              <a:rPr b="0" dirty="0"/>
              <a:t>)</a:t>
            </a:r>
            <a:endParaRPr sz="2000" dirty="0"/>
          </a:p>
          <a:p>
            <a:pPr marL="257175" indent="-257175" defTabSz="685800">
              <a:lnSpc>
                <a:spcPct val="80000"/>
              </a:lnSpc>
              <a:spcBef>
                <a:spcPts val="400"/>
              </a:spcBef>
              <a:buSzPct val="100000"/>
              <a:buFont typeface="Arial"/>
              <a:buChar char="•"/>
              <a:defRPr b="1">
                <a:latin typeface="Arial"/>
                <a:ea typeface="Arial"/>
                <a:cs typeface="Arial"/>
                <a:sym typeface="Arial"/>
              </a:defRPr>
            </a:pPr>
            <a:r>
              <a:rPr dirty="0"/>
              <a:t>&lt;h2&gt; &lt;/h2&gt; </a:t>
            </a:r>
            <a:r>
              <a:rPr b="0" dirty="0"/>
              <a:t>- </a:t>
            </a:r>
            <a:r>
              <a:rPr lang="en-US" b="0" dirty="0"/>
              <a:t>Tit</a:t>
            </a:r>
            <a:r>
              <a:rPr b="0" dirty="0"/>
              <a:t> 2 (</a:t>
            </a:r>
            <a:r>
              <a:rPr lang="en-US" b="0" dirty="0" err="1"/>
              <a:t>Dezyèm</a:t>
            </a:r>
            <a:r>
              <a:rPr lang="en-US" b="0" dirty="0"/>
              <a:t> tit li </a:t>
            </a:r>
            <a:r>
              <a:rPr lang="en-US" b="0" dirty="0" err="1"/>
              <a:t>laj</a:t>
            </a:r>
            <a:r>
              <a:rPr b="0" dirty="0"/>
              <a:t>)</a:t>
            </a:r>
            <a:endParaRPr sz="2000" dirty="0"/>
          </a:p>
          <a:p>
            <a:pPr marL="257175" indent="-257175" defTabSz="685800">
              <a:lnSpc>
                <a:spcPct val="80000"/>
              </a:lnSpc>
              <a:spcBef>
                <a:spcPts val="400"/>
              </a:spcBef>
              <a:buSzPct val="100000"/>
              <a:buFont typeface="Arial"/>
              <a:buChar char="•"/>
              <a:defRPr b="1">
                <a:latin typeface="Arial"/>
                <a:ea typeface="Arial"/>
                <a:cs typeface="Arial"/>
                <a:sym typeface="Arial"/>
              </a:defRPr>
            </a:pPr>
            <a:r>
              <a:rPr dirty="0"/>
              <a:t>&lt;h3&gt; &lt;/h3&gt; </a:t>
            </a:r>
            <a:r>
              <a:rPr b="0" dirty="0"/>
              <a:t>- </a:t>
            </a:r>
            <a:r>
              <a:rPr lang="en-US" b="0" dirty="0"/>
              <a:t>Tit</a:t>
            </a:r>
            <a:r>
              <a:rPr b="0" dirty="0"/>
              <a:t> 3 </a:t>
            </a:r>
            <a:endParaRPr sz="2000" dirty="0"/>
          </a:p>
          <a:p>
            <a:pPr marL="257175" indent="-257175" defTabSz="685800">
              <a:lnSpc>
                <a:spcPct val="80000"/>
              </a:lnSpc>
              <a:spcBef>
                <a:spcPts val="400"/>
              </a:spcBef>
              <a:buSzPct val="100000"/>
              <a:buFont typeface="Arial"/>
              <a:buChar char="•"/>
              <a:defRPr b="1">
                <a:latin typeface="Arial"/>
                <a:ea typeface="Arial"/>
                <a:cs typeface="Arial"/>
                <a:sym typeface="Arial"/>
              </a:defRPr>
            </a:pPr>
            <a:r>
              <a:rPr dirty="0"/>
              <a:t>…</a:t>
            </a:r>
            <a:endParaRPr sz="2000" dirty="0"/>
          </a:p>
          <a:p>
            <a:pPr defTabSz="685800">
              <a:lnSpc>
                <a:spcPct val="80000"/>
              </a:lnSpc>
              <a:spcBef>
                <a:spcPts val="400"/>
              </a:spcBef>
              <a:defRPr sz="2200" b="1">
                <a:latin typeface="Arial"/>
                <a:ea typeface="Arial"/>
                <a:cs typeface="Arial"/>
                <a:sym typeface="Arial"/>
              </a:defRPr>
            </a:pPr>
            <a:endParaRPr sz="2000" dirty="0"/>
          </a:p>
          <a:p>
            <a:pPr defTabSz="685800">
              <a:lnSpc>
                <a:spcPct val="80000"/>
              </a:lnSpc>
              <a:spcBef>
                <a:spcPts val="400"/>
              </a:spcBef>
              <a:defRPr b="1" u="sng">
                <a:latin typeface="Arial"/>
                <a:ea typeface="Arial"/>
                <a:cs typeface="Arial"/>
                <a:sym typeface="Arial"/>
              </a:defRPr>
            </a:pPr>
            <a:r>
              <a:rPr dirty="0"/>
              <a:t>Containers:</a:t>
            </a:r>
            <a:endParaRPr sz="2000" dirty="0"/>
          </a:p>
          <a:p>
            <a:pPr marL="257175" indent="-257175" defTabSz="685800">
              <a:lnSpc>
                <a:spcPct val="80000"/>
              </a:lnSpc>
              <a:spcBef>
                <a:spcPts val="400"/>
              </a:spcBef>
              <a:buSzPct val="100000"/>
              <a:buFont typeface="Arial"/>
              <a:buChar char="•"/>
              <a:defRPr b="1">
                <a:latin typeface="Arial"/>
                <a:ea typeface="Arial"/>
                <a:cs typeface="Arial"/>
                <a:sym typeface="Arial"/>
              </a:defRPr>
            </a:pPr>
            <a:r>
              <a:rPr dirty="0"/>
              <a:t>&lt;html&gt; &lt;/html&gt; </a:t>
            </a:r>
            <a:r>
              <a:rPr b="0" dirty="0"/>
              <a:t>- </a:t>
            </a:r>
            <a:r>
              <a:rPr lang="en-US" b="0" dirty="0" err="1"/>
              <a:t>Vlope</a:t>
            </a:r>
            <a:r>
              <a:rPr lang="en-US" b="0" dirty="0"/>
              <a:t> tout </a:t>
            </a:r>
            <a:r>
              <a:rPr lang="en-US" b="0" dirty="0" err="1"/>
              <a:t>paj</a:t>
            </a:r>
            <a:r>
              <a:rPr lang="en-US" b="0" dirty="0"/>
              <a:t> </a:t>
            </a:r>
            <a:r>
              <a:rPr lang="en-US" b="0" dirty="0" err="1"/>
              <a:t>lan</a:t>
            </a:r>
            <a:r>
              <a:rPr b="0" dirty="0"/>
              <a:t> </a:t>
            </a:r>
            <a:endParaRPr lang="en-US" dirty="0"/>
          </a:p>
          <a:p>
            <a:pPr marL="257175" indent="-257175" defTabSz="685800">
              <a:lnSpc>
                <a:spcPct val="80000"/>
              </a:lnSpc>
              <a:spcBef>
                <a:spcPts val="400"/>
              </a:spcBef>
              <a:buSzPct val="100000"/>
              <a:buFont typeface="Arial"/>
              <a:buChar char="•"/>
              <a:defRPr b="1">
                <a:latin typeface="Arial"/>
                <a:ea typeface="Arial"/>
                <a:cs typeface="Arial"/>
                <a:sym typeface="Arial"/>
              </a:defRPr>
            </a:pPr>
            <a:r>
              <a:rPr lang="en-US" dirty="0"/>
              <a:t>&lt;head&gt; &lt;/head&gt;</a:t>
            </a:r>
            <a:r>
              <a:rPr lang="en-US" b="0" dirty="0"/>
              <a:t> - </a:t>
            </a:r>
            <a:r>
              <a:rPr lang="en-US" b="0" dirty="0" err="1"/>
              <a:t>Vlope</a:t>
            </a:r>
            <a:r>
              <a:rPr lang="en-US" b="0" dirty="0"/>
              <a:t> </a:t>
            </a:r>
            <a:r>
              <a:rPr lang="en-US" b="0" dirty="0" err="1"/>
              <a:t>tèt</a:t>
            </a:r>
            <a:r>
              <a:rPr lang="en-US" b="0" dirty="0"/>
              <a:t> </a:t>
            </a:r>
            <a:r>
              <a:rPr lang="en-US" b="0" dirty="0" err="1"/>
              <a:t>paj</a:t>
            </a:r>
            <a:r>
              <a:rPr lang="en-US" b="0" dirty="0"/>
              <a:t> </a:t>
            </a:r>
            <a:r>
              <a:rPr lang="en-US" b="0" dirty="0" err="1"/>
              <a:t>lan</a:t>
            </a:r>
            <a:r>
              <a:rPr lang="en-US" b="0" dirty="0"/>
              <a:t> </a:t>
            </a:r>
          </a:p>
          <a:p>
            <a:pPr marL="257175" indent="-257175" defTabSz="685800">
              <a:lnSpc>
                <a:spcPct val="80000"/>
              </a:lnSpc>
              <a:spcBef>
                <a:spcPts val="400"/>
              </a:spcBef>
              <a:buSzPct val="100000"/>
              <a:buFont typeface="Arial"/>
              <a:buChar char="•"/>
              <a:defRPr b="1">
                <a:latin typeface="Arial"/>
                <a:ea typeface="Arial"/>
                <a:cs typeface="Arial"/>
                <a:sym typeface="Arial"/>
              </a:defRPr>
            </a:pPr>
            <a:r>
              <a:rPr dirty="0"/>
              <a:t>&lt;body&gt; &lt;/body&gt; </a:t>
            </a:r>
            <a:r>
              <a:rPr b="0" dirty="0"/>
              <a:t>- </a:t>
            </a:r>
            <a:r>
              <a:rPr lang="en-US" b="0" dirty="0" err="1"/>
              <a:t>Vlope</a:t>
            </a:r>
            <a:r>
              <a:rPr lang="en-US" b="0" dirty="0"/>
              <a:t> </a:t>
            </a:r>
            <a:r>
              <a:rPr lang="en-US" b="0" dirty="0" err="1"/>
              <a:t>Kontni</a:t>
            </a:r>
            <a:r>
              <a:rPr lang="en-US" b="0" dirty="0"/>
              <a:t> </a:t>
            </a:r>
            <a:r>
              <a:rPr lang="en-US" b="0" dirty="0" err="1"/>
              <a:t>prensipal</a:t>
            </a:r>
            <a:r>
              <a:rPr lang="en-US" b="0" dirty="0"/>
              <a:t> </a:t>
            </a:r>
            <a:r>
              <a:rPr lang="en-US" b="0" dirty="0" err="1"/>
              <a:t>lan</a:t>
            </a:r>
            <a:endParaRPr sz="2000" dirty="0"/>
          </a:p>
          <a:p>
            <a:pPr marL="257175" indent="-257175" defTabSz="685800">
              <a:lnSpc>
                <a:spcPct val="80000"/>
              </a:lnSpc>
              <a:spcBef>
                <a:spcPts val="400"/>
              </a:spcBef>
              <a:buSzPct val="100000"/>
              <a:buFont typeface="Arial"/>
              <a:buChar char="•"/>
              <a:defRPr b="1">
                <a:latin typeface="Arial"/>
                <a:ea typeface="Arial"/>
                <a:cs typeface="Arial"/>
                <a:sym typeface="Arial"/>
              </a:defRPr>
            </a:pPr>
            <a:r>
              <a:rPr dirty="0"/>
              <a:t>&lt;div&gt; &lt;/div&gt; </a:t>
            </a:r>
            <a:r>
              <a:rPr b="0" dirty="0"/>
              <a:t>- </a:t>
            </a:r>
            <a:r>
              <a:rPr lang="en-US" b="0" dirty="0" err="1"/>
              <a:t>Kontni</a:t>
            </a:r>
            <a:r>
              <a:rPr lang="en-US" b="0" dirty="0"/>
              <a:t> </a:t>
            </a:r>
            <a:r>
              <a:rPr lang="en-US" b="0" dirty="0" err="1"/>
              <a:t>lojik</a:t>
            </a:r>
            <a:r>
              <a:rPr lang="en-US" b="0" dirty="0"/>
              <a:t> </a:t>
            </a:r>
            <a:r>
              <a:rPr lang="en-US" b="0" dirty="0" err="1"/>
              <a:t>yo</a:t>
            </a:r>
            <a:endParaRPr sz="2000" dirty="0"/>
          </a:p>
          <a:p>
            <a:pPr marL="257175" indent="-257175" defTabSz="685800">
              <a:lnSpc>
                <a:spcPct val="80000"/>
              </a:lnSpc>
              <a:spcBef>
                <a:spcPts val="400"/>
              </a:spcBef>
              <a:buSzPct val="100000"/>
              <a:buFont typeface="Arial"/>
              <a:buChar char="•"/>
              <a:defRPr b="1">
                <a:latin typeface="Arial"/>
                <a:ea typeface="Arial"/>
                <a:cs typeface="Arial"/>
                <a:sym typeface="Arial"/>
              </a:defRPr>
            </a:pPr>
            <a:r>
              <a:rPr dirty="0"/>
              <a:t>&lt;p&gt; &lt;/p&gt; </a:t>
            </a:r>
            <a:r>
              <a:rPr b="0" dirty="0"/>
              <a:t>- </a:t>
            </a:r>
            <a:r>
              <a:rPr lang="en-US" b="0" dirty="0" err="1"/>
              <a:t>Vlope</a:t>
            </a:r>
            <a:r>
              <a:rPr lang="en-US" b="0" dirty="0"/>
              <a:t> paragraph </a:t>
            </a:r>
            <a:r>
              <a:rPr lang="en-US" b="0" dirty="0" err="1"/>
              <a:t>endividyèl</a:t>
            </a:r>
            <a:endParaRPr lang="en-US" b="0" dirty="0"/>
          </a:p>
          <a:p>
            <a:pPr marL="257175" indent="-257175" defTabSz="685800">
              <a:lnSpc>
                <a:spcPct val="80000"/>
              </a:lnSpc>
              <a:spcBef>
                <a:spcPts val="400"/>
              </a:spcBef>
              <a:buSzPct val="100000"/>
              <a:buFont typeface="Arial"/>
              <a:buChar char="•"/>
              <a:defRPr b="1">
                <a:latin typeface="Arial"/>
                <a:ea typeface="Arial"/>
                <a:cs typeface="Arial"/>
                <a:sym typeface="Arial"/>
              </a:defRPr>
            </a:pPr>
            <a:endParaRPr sz="2000" dirty="0"/>
          </a:p>
          <a:p>
            <a:pPr defTabSz="685800">
              <a:lnSpc>
                <a:spcPct val="80000"/>
              </a:lnSpc>
              <a:spcBef>
                <a:spcPts val="400"/>
              </a:spcBef>
              <a:defRPr b="1" u="sng">
                <a:latin typeface="Arial"/>
                <a:ea typeface="Arial"/>
                <a:cs typeface="Arial"/>
                <a:sym typeface="Arial"/>
              </a:defRPr>
            </a:pPr>
            <a:r>
              <a:rPr lang="en-US" dirty="0" err="1"/>
              <a:t>Lòt</a:t>
            </a:r>
            <a:r>
              <a:rPr dirty="0"/>
              <a:t>:</a:t>
            </a:r>
            <a:endParaRPr sz="2000" dirty="0"/>
          </a:p>
          <a:p>
            <a:pPr marL="257175" indent="-257175" defTabSz="685800">
              <a:lnSpc>
                <a:spcPct val="80000"/>
              </a:lnSpc>
              <a:spcBef>
                <a:spcPts val="400"/>
              </a:spcBef>
              <a:buSzPct val="100000"/>
              <a:buFont typeface="Arial"/>
              <a:buChar char="•"/>
              <a:defRPr b="1">
                <a:latin typeface="Arial"/>
                <a:ea typeface="Arial"/>
                <a:cs typeface="Arial"/>
                <a:sym typeface="Arial"/>
              </a:defRPr>
            </a:pPr>
            <a:r>
              <a:rPr dirty="0"/>
              <a:t>&lt;strong&gt; </a:t>
            </a:r>
            <a:r>
              <a:rPr b="0" dirty="0"/>
              <a:t>(</a:t>
            </a:r>
            <a:r>
              <a:rPr lang="en-US" b="0" dirty="0" err="1"/>
              <a:t>fonse</a:t>
            </a:r>
            <a:r>
              <a:rPr b="0" dirty="0"/>
              <a:t>), </a:t>
            </a:r>
            <a:r>
              <a:rPr dirty="0"/>
              <a:t>&lt;</a:t>
            </a:r>
            <a:r>
              <a:rPr dirty="0" err="1"/>
              <a:t>em</a:t>
            </a:r>
            <a:r>
              <a:rPr dirty="0"/>
              <a:t>&gt; </a:t>
            </a:r>
            <a:r>
              <a:rPr b="0" dirty="0"/>
              <a:t>(</a:t>
            </a:r>
            <a:r>
              <a:rPr lang="en-US" b="0" dirty="0" err="1"/>
              <a:t>anfaz</a:t>
            </a:r>
            <a:r>
              <a:rPr b="0" dirty="0"/>
              <a:t>)</a:t>
            </a:r>
            <a:endParaRPr sz="2200" dirty="0"/>
          </a:p>
          <a:p>
            <a:pPr marL="257175" indent="-257175" defTabSz="685800">
              <a:lnSpc>
                <a:spcPct val="80000"/>
              </a:lnSpc>
              <a:spcBef>
                <a:spcPts val="400"/>
              </a:spcBef>
              <a:buSzPct val="100000"/>
              <a:buFont typeface="Arial"/>
              <a:buChar char="•"/>
              <a:defRPr b="1">
                <a:latin typeface="Arial"/>
                <a:ea typeface="Arial"/>
                <a:cs typeface="Arial"/>
                <a:sym typeface="Arial"/>
              </a:defRPr>
            </a:pPr>
            <a:r>
              <a:rPr dirty="0"/>
              <a:t>&lt;</a:t>
            </a:r>
            <a:r>
              <a:rPr dirty="0" err="1"/>
              <a:t>img</a:t>
            </a:r>
            <a:r>
              <a:rPr dirty="0"/>
              <a:t>&gt; </a:t>
            </a:r>
            <a:r>
              <a:rPr b="0" dirty="0"/>
              <a:t>(</a:t>
            </a:r>
            <a:r>
              <a:rPr lang="en-US" b="0" dirty="0" err="1"/>
              <a:t>imaj</a:t>
            </a:r>
            <a:r>
              <a:rPr b="0" dirty="0"/>
              <a:t>)</a:t>
            </a:r>
            <a:r>
              <a:rPr dirty="0"/>
              <a:t>, &lt;a </a:t>
            </a:r>
            <a:r>
              <a:rPr dirty="0" err="1"/>
              <a:t>href</a:t>
            </a:r>
            <a:r>
              <a:rPr dirty="0"/>
              <a:t>&gt; </a:t>
            </a:r>
            <a:r>
              <a:rPr b="0" dirty="0"/>
              <a:t>(</a:t>
            </a:r>
            <a:r>
              <a:rPr lang="en-US" b="0" dirty="0" err="1"/>
              <a:t>lyen</a:t>
            </a:r>
            <a:r>
              <a:rPr b="0" dirty="0"/>
              <a:t>)</a:t>
            </a:r>
            <a:r>
              <a:rPr dirty="0"/>
              <a:t>, &lt;li&gt; </a:t>
            </a:r>
            <a:r>
              <a:rPr b="0" dirty="0"/>
              <a:t>(</a:t>
            </a:r>
            <a:r>
              <a:rPr lang="en-US" b="0" dirty="0" err="1"/>
              <a:t>lis</a:t>
            </a:r>
            <a:r>
              <a:rPr lang="en-US" b="0" dirty="0"/>
              <a:t> </a:t>
            </a:r>
            <a:r>
              <a:rPr lang="en-US" b="0" dirty="0" err="1"/>
              <a:t>atik</a:t>
            </a:r>
            <a:r>
              <a:rPr lang="en-US" b="0" dirty="0"/>
              <a:t> </a:t>
            </a:r>
            <a:r>
              <a:rPr lang="en-US" b="0" dirty="0" err="1"/>
              <a:t>yo</a:t>
            </a:r>
            <a:r>
              <a:rPr b="0" dirty="0"/>
              <a:t>)</a:t>
            </a:r>
            <a:r>
              <a:rPr dirty="0"/>
              <a:t> , &lt;title&gt;</a:t>
            </a:r>
            <a:r>
              <a:rPr b="0" dirty="0"/>
              <a:t> (</a:t>
            </a:r>
            <a:r>
              <a:rPr lang="en-US" b="0" dirty="0"/>
              <a:t>tit</a:t>
            </a:r>
            <a:r>
              <a:rPr b="0" dirty="0"/>
              <a:t>), </a:t>
            </a:r>
            <a:br>
              <a:rPr b="0" dirty="0"/>
            </a:br>
            <a:r>
              <a:rPr dirty="0"/>
              <a:t>&lt;</a:t>
            </a:r>
            <a:r>
              <a:rPr dirty="0" err="1"/>
              <a:t>br</a:t>
            </a:r>
            <a:r>
              <a:rPr dirty="0"/>
              <a:t>&gt;</a:t>
            </a:r>
            <a:r>
              <a:rPr b="0" dirty="0"/>
              <a:t> (</a:t>
            </a:r>
            <a:r>
              <a:rPr lang="en-US" b="0" dirty="0" err="1"/>
              <a:t>liy</a:t>
            </a:r>
            <a:r>
              <a:rPr lang="en-US" b="0" dirty="0"/>
              <a:t> </a:t>
            </a:r>
            <a:r>
              <a:rPr lang="en-US" b="0" dirty="0" err="1"/>
              <a:t>kraze</a:t>
            </a:r>
            <a:r>
              <a:rPr b="0" dirty="0"/>
              <a:t>), </a:t>
            </a:r>
            <a:r>
              <a:rPr dirty="0"/>
              <a:t>&lt;table&gt; </a:t>
            </a:r>
            <a:r>
              <a:rPr b="0" dirty="0"/>
              <a:t>(</a:t>
            </a:r>
            <a:r>
              <a:rPr lang="en-US" b="0" dirty="0"/>
              <a:t>tab</a:t>
            </a:r>
            <a:r>
              <a:rPr b="0" dirty="0"/>
              <a:t>), </a:t>
            </a:r>
            <a:r>
              <a:rPr dirty="0"/>
              <a:t>&lt;!-- --&gt;</a:t>
            </a:r>
            <a:r>
              <a:rPr b="0" dirty="0"/>
              <a:t> (</a:t>
            </a:r>
            <a:r>
              <a:rPr lang="en-US" b="0" dirty="0" err="1"/>
              <a:t>komantè</a:t>
            </a:r>
            <a:r>
              <a:rPr b="0" dirty="0"/>
              <a: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0"/>
          <p:cNvSpPr txBox="1">
            <a:spLocks/>
          </p:cNvSpPr>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Esterling Accime</a:t>
            </a:r>
            <a:endParaRPr lang="en" alt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Software Engineer – Cox Automotive</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err="1">
                <a:latin typeface="Arial" panose="020B0604020202020204" pitchFamily="34" charset="0"/>
                <a:ea typeface="Roboto" panose="02000000000000000000" pitchFamily="2" charset="0"/>
                <a:cs typeface="Arial" panose="020B0604020202020204" pitchFamily="34" charset="0"/>
              </a:rPr>
              <a:t>Pwofesè</a:t>
            </a:r>
            <a:r>
              <a:rPr lang="en-US" sz="2800" dirty="0">
                <a:latin typeface="Arial" panose="020B0604020202020204" pitchFamily="34" charset="0"/>
                <a:ea typeface="Roboto" panose="02000000000000000000" pitchFamily="2" charset="0"/>
                <a:cs typeface="Arial" panose="020B0604020202020204" pitchFamily="34" charset="0"/>
              </a:rPr>
              <a:t> - Georgia Tech Coding Bootcamp</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altLang="en" sz="2800" dirty="0">
                <a:latin typeface="Arial" panose="020B0604020202020204" pitchFamily="34" charset="0"/>
                <a:ea typeface="Roboto" panose="02000000000000000000" pitchFamily="2" charset="0"/>
                <a:cs typeface="Arial" panose="020B0604020202020204" pitchFamily="34" charset="0"/>
              </a:rPr>
              <a:t>4 </a:t>
            </a:r>
            <a:r>
              <a:rPr lang="en" altLang="en" sz="2800" dirty="0" err="1">
                <a:latin typeface="Arial" panose="020B0604020202020204" pitchFamily="34" charset="0"/>
                <a:ea typeface="Roboto" panose="02000000000000000000" pitchFamily="2" charset="0"/>
                <a:cs typeface="Arial" panose="020B0604020202020204" pitchFamily="34" charset="0"/>
              </a:rPr>
              <a:t>experyans</a:t>
            </a: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pic>
        <p:nvPicPr>
          <p:cNvPr id="10" name="Picture 9" descr="A close up of a mask&#13;&#10;&#13;&#10;Description automatically generated">
            <a:extLst>
              <a:ext uri="{FF2B5EF4-FFF2-40B4-BE49-F238E27FC236}">
                <a16:creationId xmlns:a16="http://schemas.microsoft.com/office/drawing/2014/main" id="{17183929-9ABE-5340-AC79-34616CBAF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962400"/>
            <a:ext cx="2133600" cy="1943100"/>
          </a:xfrm>
          <a:prstGeom prst="rect">
            <a:avLst/>
          </a:prstGeom>
        </p:spPr>
      </p:pic>
    </p:spTree>
    <p:extLst>
      <p:ext uri="{BB962C8B-B14F-4D97-AF65-F5344CB8AC3E}">
        <p14:creationId xmlns:p14="http://schemas.microsoft.com/office/powerpoint/2010/main" val="12476074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down)">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wipe(down)">
                                      <p:cBhvr>
                                        <p:cTn id="12" dur="500"/>
                                        <p:tgtEl>
                                          <p:spTgt spid="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Effect transition="in" filter="wipe(down)">
                                      <p:cBhvr>
                                        <p:cTn id="17" dur="500"/>
                                        <p:tgtEl>
                                          <p:spTgt spid="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Shape 555"/>
          <p:cNvSpPr>
            <a:spLocks noGrp="1"/>
          </p:cNvSpPr>
          <p:nvPr>
            <p:ph type="title"/>
          </p:nvPr>
        </p:nvSpPr>
        <p:spPr>
          <a:xfrm>
            <a:off x="304800" y="-2"/>
            <a:ext cx="6858000" cy="653858"/>
          </a:xfrm>
          <a:prstGeom prst="rect">
            <a:avLst/>
          </a:prstGeom>
        </p:spPr>
        <p:txBody>
          <a:bodyPr/>
          <a:lstStyle/>
          <a:p>
            <a:r>
              <a:rPr lang="en-US" dirty="0"/>
              <a:t>Tags </a:t>
            </a:r>
            <a:r>
              <a:rPr lang="en-US" dirty="0" err="1"/>
              <a:t>ki</a:t>
            </a:r>
            <a:r>
              <a:rPr lang="en-US" dirty="0"/>
              <a:t> pa two </a:t>
            </a:r>
            <a:r>
              <a:rPr lang="en-US" dirty="0" err="1"/>
              <a:t>popilè</a:t>
            </a:r>
            <a:endParaRPr dirty="0"/>
          </a:p>
        </p:txBody>
      </p:sp>
      <p:sp>
        <p:nvSpPr>
          <p:cNvPr id="556" name="Shape 556"/>
          <p:cNvSpPr/>
          <p:nvPr/>
        </p:nvSpPr>
        <p:spPr>
          <a:xfrm>
            <a:off x="457199" y="783751"/>
            <a:ext cx="8782009" cy="4363030"/>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fontScale="92500"/>
          </a:bodyPr>
          <a:lstStyle/>
          <a:p>
            <a:pPr marL="254602" indent="-254602" defTabSz="678941">
              <a:spcBef>
                <a:spcPts val="400"/>
              </a:spcBef>
              <a:buSzPct val="100000"/>
              <a:buFont typeface="Arial"/>
              <a:buChar char="•"/>
              <a:defRPr sz="1900" b="1">
                <a:latin typeface="Arial"/>
                <a:ea typeface="Arial"/>
                <a:cs typeface="Arial"/>
                <a:sym typeface="Arial"/>
              </a:defRPr>
            </a:pPr>
            <a:r>
              <a:rPr lang="en-US" dirty="0" err="1"/>
              <a:t>Ou</a:t>
            </a:r>
            <a:r>
              <a:rPr lang="en-US" dirty="0"/>
              <a:t> </a:t>
            </a:r>
            <a:r>
              <a:rPr lang="en-US" dirty="0" err="1"/>
              <a:t>kapab</a:t>
            </a:r>
            <a:r>
              <a:rPr lang="en-US" dirty="0"/>
              <a:t> </a:t>
            </a:r>
            <a:r>
              <a:rPr lang="en-US" dirty="0" err="1"/>
              <a:t>jwenn</a:t>
            </a:r>
            <a:r>
              <a:rPr lang="en-US" dirty="0"/>
              <a:t> tout tags HTML </a:t>
            </a:r>
            <a:r>
              <a:rPr lang="en-US" dirty="0" err="1"/>
              <a:t>yo</a:t>
            </a:r>
            <a:r>
              <a:rPr lang="en-US" dirty="0"/>
              <a:t> </a:t>
            </a:r>
            <a:r>
              <a:rPr lang="en-US" dirty="0" err="1"/>
              <a:t>sou</a:t>
            </a:r>
            <a:r>
              <a:rPr lang="en-US" dirty="0"/>
              <a:t> sit </a:t>
            </a:r>
            <a:r>
              <a:rPr lang="en-US" dirty="0" err="1"/>
              <a:t>sa</a:t>
            </a:r>
            <a:r>
              <a:rPr lang="en-US" dirty="0"/>
              <a:t>. </a:t>
            </a:r>
            <a:r>
              <a:rPr b="0" u="sng" dirty="0">
                <a:solidFill>
                  <a:srgbClr val="0000FF"/>
                </a:solidFill>
                <a:uFill>
                  <a:solidFill>
                    <a:srgbClr val="0000FF"/>
                  </a:solidFill>
                </a:uFill>
                <a:hlinkClick r:id="rId2"/>
              </a:rPr>
              <a:t>http://www.w3schools.com/tags/</a:t>
            </a:r>
          </a:p>
          <a:p>
            <a:pPr defTabSz="678941">
              <a:spcBef>
                <a:spcPts val="500"/>
              </a:spcBef>
              <a:defRPr sz="1900">
                <a:latin typeface="Arial"/>
                <a:ea typeface="Arial"/>
                <a:cs typeface="Arial"/>
                <a:sym typeface="Arial"/>
              </a:defRPr>
            </a:pPr>
            <a:endParaRPr b="0" u="sng" dirty="0">
              <a:solidFill>
                <a:srgbClr val="0000FF"/>
              </a:solidFill>
              <a:uFill>
                <a:solidFill>
                  <a:srgbClr val="0000FF"/>
                </a:solidFill>
              </a:uFill>
              <a:hlinkClick r:id="rId2"/>
            </a:endParaRPr>
          </a:p>
          <a:p>
            <a:pPr marL="254602" indent="-254602" defTabSz="678941">
              <a:spcBef>
                <a:spcPts val="400"/>
              </a:spcBef>
              <a:buSzPct val="100000"/>
              <a:buFont typeface="Arial"/>
              <a:buChar char="•"/>
              <a:defRPr sz="1900">
                <a:latin typeface="Arial"/>
                <a:ea typeface="Arial"/>
                <a:cs typeface="Arial"/>
                <a:sym typeface="Arial"/>
              </a:defRPr>
            </a:pPr>
            <a:r>
              <a:rPr lang="en-US" dirty="0"/>
              <a:t>Pa </a:t>
            </a:r>
            <a:r>
              <a:rPr lang="en-US" dirty="0" err="1"/>
              <a:t>eseye</a:t>
            </a:r>
            <a:r>
              <a:rPr lang="en-US" dirty="0"/>
              <a:t> memorize </a:t>
            </a:r>
            <a:r>
              <a:rPr lang="en-US" dirty="0" err="1"/>
              <a:t>yo</a:t>
            </a:r>
            <a:r>
              <a:rPr lang="en-US" dirty="0"/>
              <a:t>. </a:t>
            </a:r>
            <a:r>
              <a:rPr lang="en-US" dirty="0" err="1"/>
              <a:t>Senpleman</a:t>
            </a:r>
            <a:r>
              <a:rPr lang="en-US" dirty="0"/>
              <a:t> </a:t>
            </a:r>
            <a:r>
              <a:rPr lang="en-US" dirty="0" err="1"/>
              <a:t>refere</a:t>
            </a:r>
            <a:r>
              <a:rPr lang="en-US" dirty="0"/>
              <a:t> </a:t>
            </a:r>
            <a:r>
              <a:rPr lang="en-US" dirty="0" err="1"/>
              <a:t>avèk</a:t>
            </a:r>
            <a:r>
              <a:rPr lang="en-US" dirty="0"/>
              <a:t>  </a:t>
            </a:r>
            <a:r>
              <a:rPr lang="en-US" dirty="0" err="1"/>
              <a:t>yo</a:t>
            </a:r>
            <a:r>
              <a:rPr lang="en-US" dirty="0"/>
              <a:t> nan </a:t>
            </a:r>
            <a:r>
              <a:rPr lang="en-US" dirty="0" err="1"/>
              <a:t>dokiman</a:t>
            </a:r>
            <a:r>
              <a:rPr lang="en-US" dirty="0"/>
              <a:t> an </a:t>
            </a:r>
            <a:r>
              <a:rPr lang="en-US" dirty="0" err="1"/>
              <a:t>lè’w</a:t>
            </a:r>
            <a:r>
              <a:rPr lang="en-US" dirty="0"/>
              <a:t> </a:t>
            </a:r>
            <a:r>
              <a:rPr lang="en-US" dirty="0" err="1"/>
              <a:t>bezwen</a:t>
            </a:r>
            <a:r>
              <a:rPr lang="en-US" dirty="0"/>
              <a:t>.</a:t>
            </a:r>
          </a:p>
          <a:p>
            <a:pPr marL="254602" indent="-254602" defTabSz="678941">
              <a:spcBef>
                <a:spcPts val="400"/>
              </a:spcBef>
              <a:buSzPct val="100000"/>
              <a:buFont typeface="Arial"/>
              <a:buChar char="•"/>
              <a:defRPr sz="1900">
                <a:latin typeface="Arial"/>
                <a:ea typeface="Arial"/>
                <a:cs typeface="Arial"/>
                <a:sym typeface="Arial"/>
              </a:defRPr>
            </a:pPr>
            <a:endParaRPr sz="2300" dirty="0"/>
          </a:p>
          <a:p>
            <a:pPr marL="254602" indent="-254602" defTabSz="678941">
              <a:spcBef>
                <a:spcPts val="400"/>
              </a:spcBef>
              <a:buSzPct val="100000"/>
              <a:buFont typeface="Arial"/>
              <a:buChar char="•"/>
              <a:defRPr sz="1900">
                <a:latin typeface="Arial"/>
                <a:ea typeface="Arial"/>
                <a:cs typeface="Arial"/>
                <a:sym typeface="Arial"/>
              </a:defRPr>
            </a:pPr>
            <a:r>
              <a:rPr lang="en-US" dirty="0" err="1"/>
              <a:t>Lòt</a:t>
            </a:r>
            <a:r>
              <a:rPr dirty="0"/>
              <a:t> tags:</a:t>
            </a:r>
            <a:endParaRPr sz="2300" dirty="0"/>
          </a:p>
          <a:p>
            <a:pPr marL="551640" lvl="1" indent="-212169" defTabSz="678941">
              <a:spcBef>
                <a:spcPts val="400"/>
              </a:spcBef>
              <a:buSzPct val="100000"/>
              <a:buFont typeface="Arial"/>
              <a:buChar char="–"/>
              <a:defRPr sz="1900">
                <a:latin typeface="Arial"/>
                <a:ea typeface="Arial"/>
                <a:cs typeface="Arial"/>
                <a:sym typeface="Arial"/>
              </a:defRPr>
            </a:pPr>
            <a:r>
              <a:rPr dirty="0"/>
              <a:t>&lt;video&gt; </a:t>
            </a:r>
            <a:r>
              <a:rPr lang="en-US" dirty="0" err="1"/>
              <a:t>Pou</a:t>
            </a:r>
            <a:r>
              <a:rPr dirty="0"/>
              <a:t> Videos</a:t>
            </a:r>
            <a:endParaRPr sz="2000" dirty="0"/>
          </a:p>
          <a:p>
            <a:pPr marL="551640" lvl="1" indent="-212169" defTabSz="678941">
              <a:spcBef>
                <a:spcPts val="400"/>
              </a:spcBef>
              <a:buSzPct val="100000"/>
              <a:buFont typeface="Arial"/>
              <a:buChar char="–"/>
              <a:defRPr sz="1900">
                <a:latin typeface="Arial"/>
                <a:ea typeface="Arial"/>
                <a:cs typeface="Arial"/>
                <a:sym typeface="Arial"/>
              </a:defRPr>
            </a:pPr>
            <a:r>
              <a:rPr dirty="0"/>
              <a:t>&lt;audio&gt; </a:t>
            </a:r>
            <a:r>
              <a:rPr lang="en-US" dirty="0" err="1"/>
              <a:t>Pou</a:t>
            </a:r>
            <a:r>
              <a:rPr lang="en-US" dirty="0"/>
              <a:t> </a:t>
            </a:r>
            <a:r>
              <a:rPr lang="en-US" dirty="0" err="1"/>
              <a:t>fichye</a:t>
            </a:r>
            <a:r>
              <a:rPr dirty="0"/>
              <a:t> Audio</a:t>
            </a:r>
            <a:endParaRPr sz="2000" dirty="0"/>
          </a:p>
          <a:p>
            <a:pPr marL="551640" lvl="1" indent="-212169" defTabSz="678941">
              <a:spcBef>
                <a:spcPts val="400"/>
              </a:spcBef>
              <a:buSzPct val="100000"/>
              <a:buFont typeface="Arial"/>
              <a:buChar char="–"/>
              <a:defRPr sz="1900">
                <a:latin typeface="Arial"/>
                <a:ea typeface="Arial"/>
                <a:cs typeface="Arial"/>
                <a:sym typeface="Arial"/>
              </a:defRPr>
            </a:pPr>
            <a:r>
              <a:rPr dirty="0"/>
              <a:t>&lt;embed&gt; for </a:t>
            </a:r>
            <a:r>
              <a:rPr lang="en-US" dirty="0" err="1"/>
              <a:t>fichye</a:t>
            </a:r>
            <a:r>
              <a:rPr lang="en-US" dirty="0"/>
              <a:t> </a:t>
            </a:r>
            <a:r>
              <a:rPr dirty="0"/>
              <a:t>Embedde</a:t>
            </a:r>
            <a:r>
              <a:rPr lang="en-US" dirty="0"/>
              <a:t>d</a:t>
            </a:r>
            <a:endParaRPr sz="2000" dirty="0"/>
          </a:p>
          <a:p>
            <a:pPr marL="551640" lvl="1" indent="-212169" defTabSz="678941">
              <a:spcBef>
                <a:spcPts val="400"/>
              </a:spcBef>
              <a:buSzPct val="100000"/>
              <a:buFont typeface="Arial"/>
              <a:buChar char="–"/>
              <a:defRPr sz="1900">
                <a:latin typeface="Arial"/>
                <a:ea typeface="Arial"/>
                <a:cs typeface="Arial"/>
                <a:sym typeface="Arial"/>
              </a:defRPr>
            </a:pPr>
            <a:r>
              <a:rPr dirty="0"/>
              <a:t>&lt;code&gt; </a:t>
            </a:r>
            <a:r>
              <a:rPr lang="en-US" dirty="0" err="1"/>
              <a:t>Pou</a:t>
            </a:r>
            <a:r>
              <a:rPr lang="en-US" dirty="0"/>
              <a:t> </a:t>
            </a:r>
            <a:r>
              <a:rPr lang="en-US" dirty="0" err="1"/>
              <a:t>inkli</a:t>
            </a:r>
            <a:r>
              <a:rPr lang="en-US" dirty="0"/>
              <a:t> </a:t>
            </a:r>
            <a:r>
              <a:rPr lang="en-US" dirty="0" err="1"/>
              <a:t>Kòd</a:t>
            </a:r>
            <a:r>
              <a:rPr lang="en-US" dirty="0"/>
              <a:t> </a:t>
            </a:r>
            <a:r>
              <a:rPr lang="en-US" dirty="0" err="1"/>
              <a:t>Òdinatè</a:t>
            </a:r>
            <a:r>
              <a:rPr lang="en-US" dirty="0"/>
              <a:t>. </a:t>
            </a:r>
          </a:p>
          <a:p>
            <a:pPr marL="551640" lvl="1" indent="-212169" defTabSz="678941">
              <a:spcBef>
                <a:spcPts val="400"/>
              </a:spcBef>
              <a:buSzPct val="100000"/>
              <a:buFont typeface="Arial"/>
              <a:buChar char="–"/>
              <a:defRPr sz="1900">
                <a:latin typeface="Arial"/>
                <a:ea typeface="Arial"/>
                <a:cs typeface="Arial"/>
                <a:sym typeface="Arial"/>
              </a:defRPr>
            </a:pPr>
            <a:r>
              <a:rPr dirty="0"/>
              <a:t>&lt;header&gt; </a:t>
            </a:r>
            <a:r>
              <a:rPr lang="en-US" dirty="0" err="1"/>
              <a:t>Pou</a:t>
            </a:r>
            <a:r>
              <a:rPr lang="en-US" dirty="0"/>
              <a:t> </a:t>
            </a:r>
            <a:r>
              <a:rPr lang="en-US" dirty="0" err="1"/>
              <a:t>tèt</a:t>
            </a:r>
            <a:r>
              <a:rPr lang="en-US" dirty="0"/>
              <a:t> </a:t>
            </a:r>
            <a:r>
              <a:rPr lang="en-US" dirty="0" err="1"/>
              <a:t>lan</a:t>
            </a:r>
            <a:endParaRPr sz="2000" dirty="0"/>
          </a:p>
          <a:p>
            <a:pPr marL="551640" lvl="1" indent="-212169" defTabSz="678941">
              <a:spcBef>
                <a:spcPts val="400"/>
              </a:spcBef>
              <a:buSzPct val="100000"/>
              <a:buFont typeface="Arial"/>
              <a:buChar char="–"/>
              <a:defRPr sz="1900">
                <a:latin typeface="Arial"/>
                <a:ea typeface="Arial"/>
                <a:cs typeface="Arial"/>
                <a:sym typeface="Arial"/>
              </a:defRPr>
            </a:pPr>
            <a:r>
              <a:rPr dirty="0"/>
              <a:t>&lt;</a:t>
            </a:r>
            <a:r>
              <a:rPr dirty="0" err="1"/>
              <a:t>nav</a:t>
            </a:r>
            <a:r>
              <a:rPr dirty="0"/>
              <a:t>&gt; </a:t>
            </a:r>
            <a:r>
              <a:rPr lang="en-US" dirty="0" err="1"/>
              <a:t>Pou</a:t>
            </a:r>
            <a:r>
              <a:rPr lang="en-US" dirty="0"/>
              <a:t> </a:t>
            </a:r>
            <a:r>
              <a:rPr lang="en-US" dirty="0" err="1"/>
              <a:t>navigasyon</a:t>
            </a:r>
            <a:r>
              <a:rPr lang="en-US" dirty="0"/>
              <a:t> </a:t>
            </a:r>
            <a:r>
              <a:rPr lang="en-US" dirty="0" err="1"/>
              <a:t>ba</a:t>
            </a:r>
            <a:r>
              <a:rPr lang="en-US" dirty="0"/>
              <a:t> </a:t>
            </a:r>
            <a:r>
              <a:rPr lang="en-US" dirty="0" err="1"/>
              <a:t>yo</a:t>
            </a:r>
            <a:endParaRPr sz="2000" dirty="0"/>
          </a:p>
          <a:p>
            <a:pPr marL="551640" lvl="1" indent="-212169" defTabSz="678941">
              <a:spcBef>
                <a:spcPts val="400"/>
              </a:spcBef>
              <a:buSzPct val="100000"/>
              <a:buFont typeface="Arial"/>
              <a:buChar char="–"/>
              <a:defRPr sz="1900">
                <a:latin typeface="Arial"/>
                <a:ea typeface="Arial"/>
                <a:cs typeface="Arial"/>
                <a:sym typeface="Arial"/>
              </a:defRPr>
            </a:pPr>
            <a:r>
              <a:rPr dirty="0"/>
              <a:t>&lt;footer&gt; </a:t>
            </a:r>
            <a:r>
              <a:rPr lang="en-US" dirty="0" err="1"/>
              <a:t>Pou</a:t>
            </a:r>
            <a:r>
              <a:rPr lang="en-US" dirty="0"/>
              <a:t> </a:t>
            </a:r>
            <a:r>
              <a:rPr lang="en-US" dirty="0" err="1"/>
              <a:t>pye</a:t>
            </a:r>
            <a:r>
              <a:rPr lang="en-US" dirty="0"/>
              <a:t> </a:t>
            </a:r>
            <a:r>
              <a:rPr lang="en-US" dirty="0" err="1"/>
              <a:t>yo</a:t>
            </a:r>
            <a:endParaRPr sz="2000"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p:cNvSpPr>
          <p:nvPr>
            <p:ph type="title"/>
          </p:nvPr>
        </p:nvSpPr>
        <p:spPr>
          <a:xfrm>
            <a:off x="304800" y="-2"/>
            <a:ext cx="6858000" cy="653858"/>
          </a:xfrm>
          <a:prstGeom prst="rect">
            <a:avLst/>
          </a:prstGeom>
        </p:spPr>
        <p:txBody>
          <a:bodyPr/>
          <a:lstStyle/>
          <a:p>
            <a:r>
              <a:rPr lang="en-US" dirty="0" err="1"/>
              <a:t>Fòm</a:t>
            </a:r>
            <a:r>
              <a:rPr lang="en-US" dirty="0"/>
              <a:t> HTML</a:t>
            </a:r>
            <a:endParaRPr dirty="0"/>
          </a:p>
        </p:txBody>
      </p:sp>
      <p:sp>
        <p:nvSpPr>
          <p:cNvPr id="559" name="Shape 559"/>
          <p:cNvSpPr/>
          <p:nvPr/>
        </p:nvSpPr>
        <p:spPr>
          <a:xfrm>
            <a:off x="457199" y="783751"/>
            <a:ext cx="8782009" cy="434949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p>
            <a:pPr defTabSz="685800">
              <a:spcBef>
                <a:spcPts val="500"/>
              </a:spcBef>
              <a:defRPr sz="2200" b="1" u="sng">
                <a:latin typeface="Arial"/>
                <a:ea typeface="Arial"/>
                <a:cs typeface="Arial"/>
                <a:sym typeface="Arial"/>
              </a:defRPr>
            </a:pPr>
            <a:endParaRPr sz="2400" dirty="0"/>
          </a:p>
          <a:p>
            <a:pPr marL="257175" indent="-257175" defTabSz="685800">
              <a:spcBef>
                <a:spcPts val="500"/>
              </a:spcBef>
              <a:buSzPct val="100000"/>
              <a:buFont typeface="Arial"/>
              <a:buChar char="•"/>
              <a:defRPr sz="2200" b="1">
                <a:latin typeface="Arial"/>
                <a:ea typeface="Arial"/>
                <a:cs typeface="Arial"/>
                <a:sym typeface="Arial"/>
              </a:defRPr>
            </a:pPr>
            <a:r>
              <a:rPr dirty="0"/>
              <a:t>&lt;form&gt; </a:t>
            </a:r>
            <a:r>
              <a:rPr b="0" dirty="0"/>
              <a:t>- </a:t>
            </a:r>
            <a:r>
              <a:rPr lang="en-US" b="0" dirty="0" err="1"/>
              <a:t>Kreye</a:t>
            </a:r>
            <a:r>
              <a:rPr lang="en-US" b="0" dirty="0"/>
              <a:t> yon </a:t>
            </a:r>
            <a:r>
              <a:rPr lang="en-US" b="0" dirty="0" err="1"/>
              <a:t>seksyon</a:t>
            </a:r>
            <a:r>
              <a:rPr lang="en-US" b="0" dirty="0"/>
              <a:t> </a:t>
            </a:r>
            <a:r>
              <a:rPr lang="en-US" b="0" dirty="0" err="1"/>
              <a:t>pou</a:t>
            </a:r>
            <a:r>
              <a:rPr lang="en-US" b="0" dirty="0"/>
              <a:t> </a:t>
            </a:r>
            <a:r>
              <a:rPr lang="en-US" b="0" dirty="0" err="1"/>
              <a:t>fòm</a:t>
            </a:r>
            <a:r>
              <a:rPr lang="en-US" b="0" dirty="0"/>
              <a:t> HTML </a:t>
            </a:r>
            <a:r>
              <a:rPr lang="en-US" b="0" dirty="0" err="1"/>
              <a:t>ou</a:t>
            </a:r>
            <a:r>
              <a:rPr lang="en-US" b="0" dirty="0"/>
              <a:t>. </a:t>
            </a:r>
            <a:endParaRPr sz="2400" dirty="0"/>
          </a:p>
          <a:p>
            <a:pPr marL="257175" indent="-257175" defTabSz="685800">
              <a:spcBef>
                <a:spcPts val="500"/>
              </a:spcBef>
              <a:buSzPct val="100000"/>
              <a:buFont typeface="Arial"/>
              <a:buChar char="•"/>
              <a:defRPr sz="2200">
                <a:latin typeface="Arial"/>
                <a:ea typeface="Arial"/>
                <a:cs typeface="Arial"/>
                <a:sym typeface="Arial"/>
              </a:defRPr>
            </a:pPr>
            <a:endParaRPr sz="2400" dirty="0"/>
          </a:p>
          <a:p>
            <a:pPr marL="257175" indent="-257175" defTabSz="685800">
              <a:spcBef>
                <a:spcPts val="500"/>
              </a:spcBef>
              <a:buSzPct val="100000"/>
              <a:buFont typeface="Arial"/>
              <a:buChar char="•"/>
              <a:defRPr sz="2200" b="1">
                <a:latin typeface="Arial"/>
                <a:ea typeface="Arial"/>
                <a:cs typeface="Arial"/>
                <a:sym typeface="Arial"/>
              </a:defRPr>
            </a:pPr>
            <a:r>
              <a:rPr dirty="0"/>
              <a:t>&lt;input&gt; </a:t>
            </a:r>
            <a:r>
              <a:rPr b="0" dirty="0"/>
              <a:t>- </a:t>
            </a:r>
            <a:r>
              <a:rPr lang="en-US" b="0" dirty="0" err="1"/>
              <a:t>Bwat</a:t>
            </a:r>
            <a:r>
              <a:rPr lang="en-US" b="0" dirty="0"/>
              <a:t> </a:t>
            </a:r>
            <a:r>
              <a:rPr lang="en-US" b="0" dirty="0" err="1"/>
              <a:t>opinyon</a:t>
            </a:r>
            <a:endParaRPr sz="2400" dirty="0"/>
          </a:p>
          <a:p>
            <a:pPr marL="257175" indent="-257175" defTabSz="685800">
              <a:spcBef>
                <a:spcPts val="500"/>
              </a:spcBef>
              <a:buSzPct val="100000"/>
              <a:buFont typeface="Arial"/>
              <a:buChar char="•"/>
              <a:defRPr sz="2200">
                <a:latin typeface="Arial"/>
                <a:ea typeface="Arial"/>
                <a:cs typeface="Arial"/>
                <a:sym typeface="Arial"/>
              </a:defRPr>
            </a:pPr>
            <a:endParaRPr sz="2400" dirty="0"/>
          </a:p>
          <a:p>
            <a:pPr marL="257175" indent="-257175" defTabSz="685800">
              <a:spcBef>
                <a:spcPts val="500"/>
              </a:spcBef>
              <a:buSzPct val="100000"/>
              <a:buFont typeface="Arial"/>
              <a:buChar char="•"/>
              <a:defRPr sz="2200" b="1">
                <a:latin typeface="Arial"/>
                <a:ea typeface="Arial"/>
                <a:cs typeface="Arial"/>
                <a:sym typeface="Arial"/>
              </a:defRPr>
            </a:pPr>
            <a:r>
              <a:rPr dirty="0"/>
              <a:t>&lt;label&gt; </a:t>
            </a:r>
            <a:r>
              <a:rPr b="0" dirty="0"/>
              <a:t>- </a:t>
            </a:r>
            <a:r>
              <a:rPr lang="en-US" b="0" dirty="0" err="1"/>
              <a:t>Etikèt</a:t>
            </a:r>
            <a:r>
              <a:rPr lang="en-US" b="0" dirty="0"/>
              <a:t> </a:t>
            </a:r>
            <a:r>
              <a:rPr lang="en-US" b="0" dirty="0" err="1"/>
              <a:t>bwat</a:t>
            </a:r>
            <a:r>
              <a:rPr lang="en-US" b="0" dirty="0"/>
              <a:t> </a:t>
            </a:r>
            <a:r>
              <a:rPr lang="en-US" b="0" dirty="0" err="1"/>
              <a:t>ou</a:t>
            </a:r>
            <a:endParaRPr sz="2400" dirty="0"/>
          </a:p>
          <a:p>
            <a:pPr marL="257175" indent="-257175" defTabSz="685800">
              <a:spcBef>
                <a:spcPts val="500"/>
              </a:spcBef>
              <a:buSzPct val="100000"/>
              <a:buFont typeface="Arial"/>
              <a:buChar char="•"/>
              <a:defRPr sz="2200">
                <a:latin typeface="Arial"/>
                <a:ea typeface="Arial"/>
                <a:cs typeface="Arial"/>
                <a:sym typeface="Arial"/>
              </a:defRPr>
            </a:pPr>
            <a:endParaRPr sz="2400" dirty="0"/>
          </a:p>
          <a:p>
            <a:pPr marL="257175" indent="-257175" defTabSz="685800">
              <a:spcBef>
                <a:spcPts val="500"/>
              </a:spcBef>
              <a:buSzPct val="100000"/>
              <a:buFont typeface="Arial"/>
              <a:buChar char="•"/>
              <a:defRPr sz="2200" b="1">
                <a:latin typeface="Arial"/>
                <a:ea typeface="Arial"/>
                <a:cs typeface="Arial"/>
                <a:sym typeface="Arial"/>
              </a:defRPr>
            </a:pPr>
            <a:r>
              <a:rPr dirty="0"/>
              <a:t>&lt;button&gt; </a:t>
            </a:r>
            <a:r>
              <a:rPr b="0" dirty="0"/>
              <a:t>- </a:t>
            </a:r>
            <a:r>
              <a:rPr lang="en-US" b="0" dirty="0"/>
              <a:t>Bouton</a:t>
            </a:r>
            <a:endParaRPr sz="2400" dirty="0"/>
          </a:p>
          <a:p>
            <a:pPr marL="257175" indent="-257175" defTabSz="685800">
              <a:spcBef>
                <a:spcPts val="500"/>
              </a:spcBef>
              <a:buSzPct val="100000"/>
              <a:buFont typeface="Arial"/>
              <a:buChar char="•"/>
              <a:defRPr sz="2200">
                <a:latin typeface="Arial"/>
                <a:ea typeface="Arial"/>
                <a:cs typeface="Arial"/>
                <a:sym typeface="Arial"/>
              </a:defRPr>
            </a:pPr>
            <a:endParaRPr sz="2400" dirty="0"/>
          </a:p>
          <a:p>
            <a:pPr marL="257175" indent="-257175" defTabSz="685800">
              <a:spcBef>
                <a:spcPts val="500"/>
              </a:spcBef>
              <a:buSzPct val="100000"/>
              <a:buFont typeface="Arial"/>
              <a:buChar char="•"/>
              <a:defRPr sz="2200" b="1">
                <a:latin typeface="Arial"/>
                <a:ea typeface="Arial"/>
                <a:cs typeface="Arial"/>
                <a:sym typeface="Arial"/>
              </a:defRPr>
            </a:pPr>
            <a:r>
              <a:rPr dirty="0"/>
              <a:t>&lt;</a:t>
            </a:r>
            <a:r>
              <a:rPr dirty="0" err="1"/>
              <a:t>textarea</a:t>
            </a:r>
            <a:r>
              <a:rPr dirty="0"/>
              <a:t>&gt; </a:t>
            </a:r>
            <a:r>
              <a:rPr lang="en-US" b="0" dirty="0"/>
              <a:t>- </a:t>
            </a:r>
            <a:r>
              <a:rPr lang="en-US" b="0" dirty="0" err="1"/>
              <a:t>Gwo</a:t>
            </a:r>
            <a:r>
              <a:rPr lang="en-US" b="0" dirty="0"/>
              <a:t> </a:t>
            </a:r>
            <a:r>
              <a:rPr lang="en-US" b="0" dirty="0" err="1"/>
              <a:t>bwat</a:t>
            </a:r>
            <a:r>
              <a:rPr lang="en-US" b="0" dirty="0"/>
              <a:t> </a:t>
            </a:r>
            <a:r>
              <a:rPr lang="en-US" b="0" dirty="0" err="1"/>
              <a:t>tèx</a:t>
            </a:r>
            <a:r>
              <a:rPr lang="en-US" b="0" dirty="0"/>
              <a:t> </a:t>
            </a:r>
            <a:r>
              <a:rPr lang="en-US" b="0" dirty="0" err="1"/>
              <a:t>ou</a:t>
            </a:r>
            <a:endParaRPr b="0"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Shape 561"/>
          <p:cNvSpPr>
            <a:spLocks noGrp="1"/>
          </p:cNvSpPr>
          <p:nvPr>
            <p:ph type="title"/>
          </p:nvPr>
        </p:nvSpPr>
        <p:spPr>
          <a:xfrm>
            <a:off x="304800" y="-2"/>
            <a:ext cx="6858000" cy="653858"/>
          </a:xfrm>
          <a:prstGeom prst="rect">
            <a:avLst/>
          </a:prstGeom>
        </p:spPr>
        <p:txBody>
          <a:bodyPr/>
          <a:lstStyle/>
          <a:p>
            <a:r>
              <a:t>HTML for Forms</a:t>
            </a:r>
          </a:p>
        </p:txBody>
      </p:sp>
      <p:pic>
        <p:nvPicPr>
          <p:cNvPr id="562" name="image16.png" descr="Picture 3"/>
          <p:cNvPicPr>
            <a:picLocks noChangeAspect="1"/>
          </p:cNvPicPr>
          <p:nvPr/>
        </p:nvPicPr>
        <p:blipFill>
          <a:blip r:embed="rId2">
            <a:extLst/>
          </a:blip>
          <a:stretch>
            <a:fillRect/>
          </a:stretch>
        </p:blipFill>
        <p:spPr>
          <a:xfrm>
            <a:off x="2057400" y="867716"/>
            <a:ext cx="6429375" cy="3514727"/>
          </a:xfrm>
          <a:prstGeom prst="rect">
            <a:avLst/>
          </a:prstGeom>
          <a:ln>
            <a:solidFill>
              <a:srgbClr val="333F50"/>
            </a:solidFill>
          </a:ln>
        </p:spPr>
      </p:pic>
      <p:pic>
        <p:nvPicPr>
          <p:cNvPr id="563" name="image17.png" descr="Picture 5"/>
          <p:cNvPicPr>
            <a:picLocks noChangeAspect="1"/>
          </p:cNvPicPr>
          <p:nvPr/>
        </p:nvPicPr>
        <p:blipFill>
          <a:blip r:embed="rId3">
            <a:extLst/>
          </a:blip>
          <a:stretch>
            <a:fillRect/>
          </a:stretch>
        </p:blipFill>
        <p:spPr>
          <a:xfrm>
            <a:off x="2057400" y="4615338"/>
            <a:ext cx="4333875" cy="1562102"/>
          </a:xfrm>
          <a:prstGeom prst="rect">
            <a:avLst/>
          </a:prstGeom>
          <a:ln>
            <a:solidFill>
              <a:srgbClr val="2E75B6"/>
            </a:solidFill>
          </a:ln>
        </p:spPr>
      </p:pic>
      <p:sp>
        <p:nvSpPr>
          <p:cNvPr id="564" name="Shape 564"/>
          <p:cNvSpPr/>
          <p:nvPr/>
        </p:nvSpPr>
        <p:spPr>
          <a:xfrm flipH="1">
            <a:off x="4521425" y="4387220"/>
            <a:ext cx="84453" cy="223374"/>
          </a:xfrm>
          <a:prstGeom prst="line">
            <a:avLst/>
          </a:prstGeom>
          <a:ln w="73025">
            <a:solidFill>
              <a:srgbClr val="5B9BD5"/>
            </a:solidFill>
            <a:miter/>
            <a:tailEnd type="triangle"/>
          </a:ln>
        </p:spPr>
        <p:txBody>
          <a:bodyPr lIns="45718" tIns="45718" rIns="45718" bIns="45718"/>
          <a:lstStyle/>
          <a:p>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p:cNvSpPr>
          <p:nvPr>
            <p:ph type="title"/>
          </p:nvPr>
        </p:nvSpPr>
        <p:spPr>
          <a:xfrm>
            <a:off x="304800" y="-2"/>
            <a:ext cx="6858000" cy="653858"/>
          </a:xfrm>
          <a:prstGeom prst="rect">
            <a:avLst/>
          </a:prstGeom>
        </p:spPr>
        <p:txBody>
          <a:bodyPr/>
          <a:lstStyle/>
          <a:p>
            <a:r>
              <a:rPr lang="en-US" dirty="0"/>
              <a:t>Yon HTML </a:t>
            </a:r>
            <a:r>
              <a:rPr lang="en-US" dirty="0" err="1"/>
              <a:t>ki</a:t>
            </a:r>
            <a:r>
              <a:rPr lang="en-US" dirty="0"/>
              <a:t> </a:t>
            </a:r>
            <a:r>
              <a:rPr lang="en-US" dirty="0" err="1"/>
              <a:t>lèd</a:t>
            </a:r>
            <a:endParaRPr dirty="0"/>
          </a:p>
        </p:txBody>
      </p:sp>
      <p:pic>
        <p:nvPicPr>
          <p:cNvPr id="567" name="image18.png" descr="Picture 6"/>
          <p:cNvPicPr>
            <a:picLocks noChangeAspect="1"/>
          </p:cNvPicPr>
          <p:nvPr/>
        </p:nvPicPr>
        <p:blipFill>
          <a:blip r:embed="rId2">
            <a:extLst/>
          </a:blip>
          <a:stretch>
            <a:fillRect/>
          </a:stretch>
        </p:blipFill>
        <p:spPr>
          <a:xfrm>
            <a:off x="304800" y="653856"/>
            <a:ext cx="7463739" cy="2743200"/>
          </a:xfrm>
          <a:prstGeom prst="rect">
            <a:avLst/>
          </a:prstGeom>
          <a:ln w="12700">
            <a:miter lim="400000"/>
          </a:ln>
        </p:spPr>
      </p:pic>
      <p:sp>
        <p:nvSpPr>
          <p:cNvPr id="568" name="Shape 568"/>
          <p:cNvSpPr/>
          <p:nvPr/>
        </p:nvSpPr>
        <p:spPr>
          <a:xfrm>
            <a:off x="304800" y="3584275"/>
            <a:ext cx="8686800" cy="193898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342900" indent="-342900">
              <a:buSzPct val="100000"/>
              <a:buFont typeface="Arial"/>
              <a:buChar char="•"/>
              <a:defRPr sz="2400">
                <a:latin typeface="Arial"/>
                <a:ea typeface="Arial"/>
                <a:cs typeface="Arial"/>
                <a:sym typeface="Arial"/>
              </a:defRPr>
            </a:pPr>
            <a:r>
              <a:rPr lang="en-US" dirty="0"/>
              <a:t>Pa </a:t>
            </a:r>
            <a:r>
              <a:rPr lang="en-US" dirty="0" err="1"/>
              <a:t>fè</a:t>
            </a:r>
            <a:r>
              <a:rPr lang="en-US" dirty="0"/>
              <a:t> </a:t>
            </a:r>
            <a:r>
              <a:rPr lang="en-US" dirty="0" err="1"/>
              <a:t>sa</a:t>
            </a:r>
            <a:r>
              <a:rPr lang="en-US" dirty="0"/>
              <a:t>. </a:t>
            </a:r>
            <a:r>
              <a:rPr lang="en-US" dirty="0" err="1"/>
              <a:t>Itilize</a:t>
            </a:r>
            <a:r>
              <a:rPr lang="en-US" dirty="0"/>
              <a:t> </a:t>
            </a:r>
            <a:r>
              <a:rPr lang="en-US" dirty="0" err="1"/>
              <a:t>bonjan</a:t>
            </a:r>
            <a:r>
              <a:rPr lang="en-US" dirty="0"/>
              <a:t> </a:t>
            </a:r>
            <a:r>
              <a:rPr lang="en-US" dirty="0" err="1"/>
              <a:t>endantasyon</a:t>
            </a:r>
            <a:endParaRPr dirty="0"/>
          </a:p>
          <a:p>
            <a:pPr marL="342900" indent="-342900">
              <a:buSzPct val="100000"/>
              <a:buFont typeface="Arial"/>
              <a:buChar char="•"/>
              <a:defRPr sz="2400">
                <a:latin typeface="Arial"/>
                <a:ea typeface="Arial"/>
                <a:cs typeface="Arial"/>
                <a:sym typeface="Arial"/>
              </a:defRPr>
            </a:pPr>
            <a:r>
              <a:rPr lang="en-US" dirty="0" err="1"/>
              <a:t>Fòk</a:t>
            </a:r>
            <a:r>
              <a:rPr lang="en-US" dirty="0"/>
              <a:t> </a:t>
            </a:r>
            <a:r>
              <a:rPr lang="en-US" dirty="0" err="1"/>
              <a:t>kòd</a:t>
            </a:r>
            <a:r>
              <a:rPr lang="en-US" dirty="0"/>
              <a:t> fasil </a:t>
            </a:r>
            <a:r>
              <a:rPr lang="en-US" dirty="0" err="1"/>
              <a:t>pou</a:t>
            </a:r>
            <a:r>
              <a:rPr lang="en-US" dirty="0"/>
              <a:t> </a:t>
            </a:r>
            <a:r>
              <a:rPr lang="en-US" dirty="0" err="1"/>
              <a:t>lòt</a:t>
            </a:r>
            <a:r>
              <a:rPr lang="en-US" dirty="0"/>
              <a:t> </a:t>
            </a:r>
            <a:r>
              <a:rPr lang="en-US" dirty="0" err="1"/>
              <a:t>moun</a:t>
            </a:r>
            <a:r>
              <a:rPr lang="en-US" dirty="0"/>
              <a:t> </a:t>
            </a:r>
            <a:r>
              <a:rPr lang="en-US" dirty="0" err="1"/>
              <a:t>lil</a:t>
            </a:r>
            <a:r>
              <a:rPr lang="en-US" dirty="0"/>
              <a:t>.</a:t>
            </a:r>
            <a:endParaRPr dirty="0"/>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lang="en-US" dirty="0" err="1"/>
              <a:t>Envesti</a:t>
            </a:r>
            <a:r>
              <a:rPr lang="en-US" dirty="0"/>
              <a:t> </a:t>
            </a:r>
            <a:r>
              <a:rPr lang="en-US" dirty="0" err="1"/>
              <a:t>tan’w</a:t>
            </a:r>
            <a:r>
              <a:rPr lang="en-US" dirty="0"/>
              <a:t> </a:t>
            </a:r>
            <a:r>
              <a:rPr lang="en-US" dirty="0" err="1"/>
              <a:t>pou’w</a:t>
            </a:r>
            <a:r>
              <a:rPr lang="en-US" dirty="0"/>
              <a:t> evite </a:t>
            </a:r>
            <a:r>
              <a:rPr lang="en-US" dirty="0" err="1"/>
              <a:t>ekri</a:t>
            </a:r>
            <a:r>
              <a:rPr lang="en-US" dirty="0"/>
              <a:t> </a:t>
            </a:r>
            <a:r>
              <a:rPr lang="en-US" dirty="0" err="1"/>
              <a:t>kòd</a:t>
            </a:r>
            <a:r>
              <a:rPr lang="en-US" dirty="0"/>
              <a:t> </a:t>
            </a:r>
            <a:r>
              <a:rPr lang="en-US" dirty="0" err="1"/>
              <a:t>ki</a:t>
            </a:r>
            <a:r>
              <a:rPr lang="en-US" dirty="0"/>
              <a:t> </a:t>
            </a:r>
            <a:r>
              <a:rPr lang="en-US" dirty="0" err="1"/>
              <a:t>sanble</a:t>
            </a:r>
            <a:r>
              <a:rPr lang="en-US" dirty="0"/>
              <a:t> </a:t>
            </a:r>
            <a:r>
              <a:rPr lang="en-US" dirty="0" err="1"/>
              <a:t>avek</a:t>
            </a:r>
            <a:r>
              <a:rPr lang="en-US" dirty="0"/>
              <a:t> </a:t>
            </a:r>
            <a:r>
              <a:rPr lang="en-US" dirty="0" err="1"/>
              <a:t>sa</a:t>
            </a:r>
            <a:r>
              <a:rPr lang="en-US" dirty="0"/>
              <a:t> </a:t>
            </a:r>
            <a:r>
              <a:rPr lang="en-US" dirty="0" err="1"/>
              <a:t>ki</a:t>
            </a:r>
            <a:r>
              <a:rPr lang="en-US" dirty="0"/>
              <a:t> nan </a:t>
            </a:r>
            <a:r>
              <a:rPr lang="en-US" dirty="0" err="1"/>
              <a:t>imaj</a:t>
            </a:r>
            <a:r>
              <a:rPr lang="en-US" dirty="0"/>
              <a:t> </a:t>
            </a:r>
            <a:r>
              <a:rPr lang="en-US" dirty="0" err="1"/>
              <a:t>lan</a:t>
            </a:r>
            <a:r>
              <a:rPr lang="en-US" dirty="0"/>
              <a:t>.</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p:cNvSpPr>
          <p:nvPr>
            <p:ph type="title"/>
          </p:nvPr>
        </p:nvSpPr>
        <p:spPr>
          <a:xfrm>
            <a:off x="304798" y="-2"/>
            <a:ext cx="5470530" cy="653858"/>
          </a:xfrm>
          <a:prstGeom prst="rect">
            <a:avLst/>
          </a:prstGeom>
        </p:spPr>
        <p:txBody>
          <a:bodyPr/>
          <a:lstStyle/>
          <a:p>
            <a:r>
              <a:rPr dirty="0"/>
              <a:t>&gt; </a:t>
            </a:r>
            <a:r>
              <a:rPr lang="en-US" dirty="0" err="1"/>
              <a:t>Tou</a:t>
            </a:r>
            <a:r>
              <a:rPr lang="en-US" dirty="0"/>
              <a:t> </a:t>
            </a:r>
            <a:r>
              <a:rPr lang="en-US" dirty="0" err="1"/>
              <a:t>pa’w</a:t>
            </a:r>
            <a:r>
              <a:rPr dirty="0"/>
              <a:t>!</a:t>
            </a:r>
          </a:p>
        </p:txBody>
      </p:sp>
      <p:sp>
        <p:nvSpPr>
          <p:cNvPr id="571" name="Shape 571"/>
          <p:cNvSpPr/>
          <p:nvPr/>
        </p:nvSpPr>
        <p:spPr>
          <a:xfrm>
            <a:off x="-11742" y="689615"/>
            <a:ext cx="9155743" cy="5626583"/>
          </a:xfrm>
          <a:prstGeom prst="rect">
            <a:avLst/>
          </a:prstGeom>
          <a:solidFill>
            <a:srgbClr val="F2F2F2"/>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572" name="Shape 572"/>
          <p:cNvSpPr/>
          <p:nvPr/>
        </p:nvSpPr>
        <p:spPr>
          <a:xfrm>
            <a:off x="304800" y="914399"/>
            <a:ext cx="8686800" cy="206209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2400" b="1">
                <a:latin typeface="Arial"/>
                <a:ea typeface="Arial"/>
                <a:cs typeface="Arial"/>
                <a:sym typeface="Arial"/>
              </a:defRPr>
            </a:pPr>
            <a:r>
              <a:rPr lang="en-US" sz="2400" b="1" dirty="0" err="1">
                <a:sym typeface="Arial"/>
              </a:rPr>
              <a:t>Egzèsis</a:t>
            </a:r>
            <a:endParaRPr dirty="0"/>
          </a:p>
          <a:p>
            <a:pPr>
              <a:defRPr sz="2400">
                <a:latin typeface="Arial"/>
                <a:ea typeface="Arial"/>
                <a:cs typeface="Arial"/>
                <a:sym typeface="Arial"/>
              </a:defRPr>
            </a:pPr>
            <a:endParaRPr lang="en-US" dirty="0"/>
          </a:p>
          <a:p>
            <a:r>
              <a:rPr lang="en-US" sz="2800" dirty="0" err="1"/>
              <a:t>Kreye</a:t>
            </a:r>
            <a:r>
              <a:rPr lang="en-US" sz="2800" dirty="0"/>
              <a:t> yon </a:t>
            </a:r>
            <a:r>
              <a:rPr lang="en-US" sz="2800" dirty="0" err="1"/>
              <a:t>senp</a:t>
            </a:r>
            <a:r>
              <a:rPr lang="en-US" sz="2800" dirty="0"/>
              <a:t> </a:t>
            </a:r>
            <a:r>
              <a:rPr lang="en-US" sz="2800" dirty="0" err="1"/>
              <a:t>paj</a:t>
            </a:r>
            <a:r>
              <a:rPr lang="en-US" sz="2800" dirty="0"/>
              <a:t> HTML </a:t>
            </a:r>
            <a:r>
              <a:rPr lang="en-US" sz="2800" dirty="0" err="1"/>
              <a:t>avèk</a:t>
            </a:r>
            <a:r>
              <a:rPr lang="en-US" sz="2800" dirty="0"/>
              <a:t> </a:t>
            </a:r>
            <a:r>
              <a:rPr lang="en-US" sz="2800" dirty="0" err="1"/>
              <a:t>enfòmasyon'w</a:t>
            </a:r>
            <a:r>
              <a:rPr lang="en-US" sz="2800" dirty="0"/>
              <a:t> </a:t>
            </a:r>
            <a:r>
              <a:rPr lang="en-US" sz="2800" dirty="0" err="1"/>
              <a:t>ki</a:t>
            </a:r>
            <a:r>
              <a:rPr lang="en-US" sz="2800" dirty="0"/>
              <a:t> </a:t>
            </a:r>
            <a:r>
              <a:rPr lang="en-US" sz="2800" dirty="0" err="1"/>
              <a:t>sanble</a:t>
            </a:r>
            <a:r>
              <a:rPr lang="en-US" sz="2800" dirty="0"/>
              <a:t> </a:t>
            </a:r>
            <a:r>
              <a:rPr lang="en-US" sz="2800" dirty="0" err="1"/>
              <a:t>avèk</a:t>
            </a:r>
            <a:r>
              <a:rPr lang="en-US" sz="2800" dirty="0"/>
              <a:t> </a:t>
            </a:r>
            <a:r>
              <a:rPr lang="en-US" sz="2800" dirty="0" err="1"/>
              <a:t>imaj</a:t>
            </a:r>
            <a:r>
              <a:rPr lang="en-US" sz="2800" dirty="0"/>
              <a:t> </a:t>
            </a:r>
            <a:r>
              <a:rPr lang="en-US" sz="2800" dirty="0" err="1"/>
              <a:t>sa</a:t>
            </a:r>
            <a:r>
              <a:rPr lang="en-US" sz="2800" dirty="0"/>
              <a:t>.</a:t>
            </a:r>
          </a:p>
          <a:p>
            <a:pPr>
              <a:defRPr sz="2400">
                <a:latin typeface="Arial"/>
                <a:ea typeface="Arial"/>
                <a:cs typeface="Arial"/>
                <a:sym typeface="Arial"/>
              </a:defRPr>
            </a:pPr>
            <a:endParaRPr dirty="0"/>
          </a:p>
        </p:txBody>
      </p:sp>
      <p:sp>
        <p:nvSpPr>
          <p:cNvPr id="573" name="Shape 573"/>
          <p:cNvSpPr/>
          <p:nvPr/>
        </p:nvSpPr>
        <p:spPr>
          <a:xfrm>
            <a:off x="3657600" y="124823"/>
            <a:ext cx="5334000" cy="36932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r">
              <a:defRPr b="1">
                <a:latin typeface="Arial"/>
                <a:ea typeface="Arial"/>
                <a:cs typeface="Arial"/>
                <a:sym typeface="Arial"/>
              </a:defRPr>
            </a:pPr>
            <a:r>
              <a:rPr lang="en-US" dirty="0"/>
              <a:t>Tan</a:t>
            </a:r>
            <a:r>
              <a:rPr dirty="0"/>
              <a:t>: </a:t>
            </a:r>
            <a:r>
              <a:rPr lang="en-US" b="0" dirty="0"/>
              <a:t>20</a:t>
            </a:r>
            <a:r>
              <a:rPr b="0" dirty="0"/>
              <a:t> min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Shape 575"/>
          <p:cNvSpPr>
            <a:spLocks noGrp="1"/>
          </p:cNvSpPr>
          <p:nvPr>
            <p:ph type="title"/>
          </p:nvPr>
        </p:nvSpPr>
        <p:spPr>
          <a:xfrm>
            <a:off x="304798" y="-2"/>
            <a:ext cx="5470530" cy="653858"/>
          </a:xfrm>
          <a:prstGeom prst="rect">
            <a:avLst/>
          </a:prstGeom>
        </p:spPr>
        <p:txBody>
          <a:bodyPr/>
          <a:lstStyle/>
          <a:p>
            <a:r>
              <a:rPr dirty="0"/>
              <a:t>&gt; </a:t>
            </a:r>
            <a:r>
              <a:rPr lang="en-US" dirty="0" err="1"/>
              <a:t>Tou</a:t>
            </a:r>
            <a:r>
              <a:rPr lang="en-US" dirty="0"/>
              <a:t> </a:t>
            </a:r>
            <a:r>
              <a:rPr lang="en-US" dirty="0" err="1"/>
              <a:t>pa’w</a:t>
            </a:r>
            <a:r>
              <a:rPr dirty="0"/>
              <a:t>!</a:t>
            </a:r>
          </a:p>
        </p:txBody>
      </p:sp>
      <p:sp>
        <p:nvSpPr>
          <p:cNvPr id="576" name="Shape 576"/>
          <p:cNvSpPr/>
          <p:nvPr/>
        </p:nvSpPr>
        <p:spPr>
          <a:xfrm>
            <a:off x="-11742" y="689615"/>
            <a:ext cx="9155743" cy="5626583"/>
          </a:xfrm>
          <a:prstGeom prst="rect">
            <a:avLst/>
          </a:prstGeom>
          <a:solidFill>
            <a:srgbClr val="F2F2F2"/>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pic>
        <p:nvPicPr>
          <p:cNvPr id="577" name="image19.png" descr="Picture 3"/>
          <p:cNvPicPr>
            <a:picLocks noChangeAspect="1"/>
          </p:cNvPicPr>
          <p:nvPr/>
        </p:nvPicPr>
        <p:blipFill>
          <a:blip r:embed="rId2">
            <a:extLst/>
          </a:blip>
          <a:stretch>
            <a:fillRect/>
          </a:stretch>
        </p:blipFill>
        <p:spPr>
          <a:xfrm>
            <a:off x="914400" y="860038"/>
            <a:ext cx="7696200" cy="528573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Shape 579"/>
          <p:cNvSpPr>
            <a:spLocks noGrp="1"/>
          </p:cNvSpPr>
          <p:nvPr>
            <p:ph type="title"/>
          </p:nvPr>
        </p:nvSpPr>
        <p:spPr>
          <a:xfrm>
            <a:off x="390606" y="2953542"/>
            <a:ext cx="8229601" cy="871860"/>
          </a:xfrm>
          <a:prstGeom prst="rect">
            <a:avLst/>
          </a:prstGeom>
        </p:spPr>
        <p:txBody>
          <a:bodyPr/>
          <a:lstStyle/>
          <a:p>
            <a:r>
              <a:rPr dirty="0"/>
              <a:t>CSS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Shape 581"/>
          <p:cNvSpPr>
            <a:spLocks noGrp="1"/>
          </p:cNvSpPr>
          <p:nvPr>
            <p:ph type="title"/>
          </p:nvPr>
        </p:nvSpPr>
        <p:spPr>
          <a:xfrm>
            <a:off x="304798" y="-2"/>
            <a:ext cx="5470530" cy="653858"/>
          </a:xfrm>
          <a:prstGeom prst="rect">
            <a:avLst/>
          </a:prstGeom>
        </p:spPr>
        <p:txBody>
          <a:bodyPr/>
          <a:lstStyle/>
          <a:p>
            <a:r>
              <a:rPr dirty="0"/>
              <a:t>HTML / CSS </a:t>
            </a:r>
            <a:r>
              <a:rPr lang="en-US" dirty="0" err="1"/>
              <a:t>Definisyon</a:t>
            </a:r>
            <a:endParaRPr sz="1000" dirty="0"/>
          </a:p>
        </p:txBody>
      </p:sp>
      <p:sp>
        <p:nvSpPr>
          <p:cNvPr id="582" name="Shape 582"/>
          <p:cNvSpPr/>
          <p:nvPr/>
        </p:nvSpPr>
        <p:spPr>
          <a:xfrm>
            <a:off x="457200" y="1143000"/>
            <a:ext cx="8153400" cy="297789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p>
            <a:pPr marL="257175" indent="-257175" defTabSz="685800">
              <a:spcBef>
                <a:spcPts val="500"/>
              </a:spcBef>
              <a:buSzPct val="100000"/>
              <a:buFont typeface="Arial"/>
              <a:buChar char="•"/>
              <a:defRPr sz="2200" b="1">
                <a:latin typeface="Arial"/>
                <a:ea typeface="Arial"/>
                <a:cs typeface="Arial"/>
                <a:sym typeface="Arial"/>
              </a:defRPr>
            </a:pPr>
            <a:r>
              <a:rPr dirty="0"/>
              <a:t>HTML:</a:t>
            </a:r>
            <a:r>
              <a:rPr b="0" dirty="0"/>
              <a:t> Hypertext Markup Language – (</a:t>
            </a:r>
            <a:r>
              <a:rPr lang="en-US" b="0" dirty="0" err="1"/>
              <a:t>Kontni</a:t>
            </a:r>
            <a:r>
              <a:rPr b="0" dirty="0"/>
              <a:t>)</a:t>
            </a:r>
            <a:endParaRPr sz="2400" dirty="0"/>
          </a:p>
          <a:p>
            <a:pPr marL="257175" indent="-257175" defTabSz="685800">
              <a:spcBef>
                <a:spcPts val="500"/>
              </a:spcBef>
              <a:buSzPct val="100000"/>
              <a:buFont typeface="Arial"/>
              <a:buChar char="•"/>
              <a:defRPr sz="2200">
                <a:latin typeface="Arial"/>
                <a:ea typeface="Arial"/>
                <a:cs typeface="Arial"/>
                <a:sym typeface="Arial"/>
              </a:defRPr>
            </a:pPr>
            <a:endParaRPr sz="2400" dirty="0"/>
          </a:p>
          <a:p>
            <a:pPr marL="257175" indent="-257175" defTabSz="685800">
              <a:spcBef>
                <a:spcPts val="500"/>
              </a:spcBef>
              <a:buSzPct val="100000"/>
              <a:buFont typeface="Arial"/>
              <a:buChar char="•"/>
              <a:defRPr sz="2200" b="1">
                <a:latin typeface="Arial"/>
                <a:ea typeface="Arial"/>
                <a:cs typeface="Arial"/>
                <a:sym typeface="Arial"/>
              </a:defRPr>
            </a:pPr>
            <a:r>
              <a:rPr dirty="0"/>
              <a:t>CSS: </a:t>
            </a:r>
            <a:r>
              <a:rPr b="0" dirty="0"/>
              <a:t>Cascading Style Sheets – (</a:t>
            </a:r>
            <a:r>
              <a:rPr lang="en-US" b="0" dirty="0" err="1"/>
              <a:t>Aparans</a:t>
            </a:r>
            <a:r>
              <a:rPr b="0" dirty="0"/>
              <a:t>)</a:t>
            </a:r>
            <a:endParaRPr sz="2400" dirty="0"/>
          </a:p>
          <a:p>
            <a:pPr marL="257175" indent="-257175" defTabSz="685800">
              <a:spcBef>
                <a:spcPts val="500"/>
              </a:spcBef>
              <a:buSzPct val="100000"/>
              <a:buFont typeface="Arial"/>
              <a:buChar char="•"/>
              <a:defRPr sz="2200" b="1">
                <a:latin typeface="Arial"/>
                <a:ea typeface="Arial"/>
                <a:cs typeface="Arial"/>
                <a:sym typeface="Arial"/>
              </a:defRPr>
            </a:pPr>
            <a:endParaRPr sz="2400" dirty="0"/>
          </a:p>
          <a:p>
            <a:pPr marL="257175" indent="-257175" defTabSz="685800">
              <a:spcBef>
                <a:spcPts val="500"/>
              </a:spcBef>
              <a:buSzPct val="100000"/>
              <a:buFont typeface="Arial"/>
              <a:buChar char="•"/>
              <a:defRPr sz="2200" b="1">
                <a:latin typeface="Arial"/>
                <a:ea typeface="Arial"/>
                <a:cs typeface="Arial"/>
                <a:sym typeface="Arial"/>
              </a:defRPr>
            </a:pPr>
            <a:r>
              <a:rPr dirty="0"/>
              <a:t>HTML/CSS </a:t>
            </a:r>
            <a:r>
              <a:rPr lang="en-US" dirty="0"/>
              <a:t>se ”</a:t>
            </a:r>
            <a:r>
              <a:rPr lang="en-US" dirty="0" err="1"/>
              <a:t>langaj</a:t>
            </a:r>
            <a:r>
              <a:rPr lang="en-US" dirty="0"/>
              <a:t> web </a:t>
            </a:r>
            <a:r>
              <a:rPr lang="en-US" dirty="0" err="1"/>
              <a:t>lan</a:t>
            </a:r>
            <a:r>
              <a:rPr lang="en-US" dirty="0"/>
              <a:t>”. </a:t>
            </a:r>
            <a:r>
              <a:rPr lang="en-US" b="0" dirty="0" err="1"/>
              <a:t>Ansanm</a:t>
            </a:r>
            <a:r>
              <a:rPr lang="en-US" b="0" dirty="0"/>
              <a:t>, </a:t>
            </a:r>
            <a:r>
              <a:rPr lang="en-US" b="0" dirty="0" err="1"/>
              <a:t>yo</a:t>
            </a:r>
            <a:r>
              <a:rPr lang="en-US" b="0" dirty="0"/>
              <a:t> </a:t>
            </a:r>
            <a:r>
              <a:rPr lang="en-US" b="0" dirty="0" err="1"/>
              <a:t>fòm</a:t>
            </a:r>
            <a:r>
              <a:rPr lang="en-US" b="0" dirty="0"/>
              <a:t> define </a:t>
            </a:r>
            <a:r>
              <a:rPr lang="en-US" b="0" dirty="0" err="1"/>
              <a:t>kontni</a:t>
            </a:r>
            <a:r>
              <a:rPr lang="en-US" b="0" dirty="0"/>
              <a:t> </a:t>
            </a:r>
            <a:r>
              <a:rPr lang="en-US" b="0" dirty="0" err="1"/>
              <a:t>avek</a:t>
            </a:r>
            <a:r>
              <a:rPr lang="en-US" b="0" dirty="0"/>
              <a:t> </a:t>
            </a:r>
            <a:r>
              <a:rPr lang="en-US" b="0" dirty="0" err="1"/>
              <a:t>estetik</a:t>
            </a:r>
            <a:r>
              <a:rPr lang="en-US" b="0" dirty="0"/>
              <a:t> yon </a:t>
            </a:r>
            <a:r>
              <a:rPr lang="en-US" b="0" dirty="0" err="1"/>
              <a:t>paj</a:t>
            </a:r>
            <a:r>
              <a:rPr lang="en-US" b="0" dirty="0"/>
              <a:t> web </a:t>
            </a:r>
            <a:r>
              <a:rPr b="0" dirty="0"/>
              <a:t>–</a:t>
            </a:r>
            <a:r>
              <a:rPr lang="en-US" b="0" dirty="0"/>
              <a:t> </a:t>
            </a:r>
            <a:r>
              <a:rPr lang="en-US" b="0" dirty="0" err="1"/>
              <a:t>yo</a:t>
            </a:r>
            <a:r>
              <a:rPr lang="en-US" b="0" dirty="0"/>
              <a:t> </a:t>
            </a:r>
            <a:r>
              <a:rPr lang="en-US" b="0" dirty="0" err="1"/>
              <a:t>manyen</a:t>
            </a:r>
            <a:r>
              <a:rPr lang="en-US" b="0" dirty="0"/>
              <a:t> tout </a:t>
            </a:r>
            <a:r>
              <a:rPr lang="en-US" b="0" dirty="0" err="1"/>
              <a:t>bagay</a:t>
            </a:r>
            <a:r>
              <a:rPr lang="en-US" b="0" dirty="0"/>
              <a:t> </a:t>
            </a:r>
            <a:r>
              <a:rPr lang="en-US" b="0" dirty="0" err="1"/>
              <a:t>komanse</a:t>
            </a:r>
            <a:r>
              <a:rPr lang="en-US" b="0" dirty="0"/>
              <a:t> </a:t>
            </a:r>
            <a:r>
              <a:rPr lang="en-US" b="0" dirty="0" err="1"/>
              <a:t>sou</a:t>
            </a:r>
            <a:r>
              <a:rPr lang="en-US" b="0" dirty="0"/>
              <a:t> layouts, </a:t>
            </a:r>
            <a:r>
              <a:rPr lang="en-US" b="0" dirty="0" err="1"/>
              <a:t>koulè</a:t>
            </a:r>
            <a:r>
              <a:rPr lang="en-US" b="0" dirty="0"/>
              <a:t>, fonts, e </a:t>
            </a:r>
            <a:r>
              <a:rPr lang="en-US" b="0" dirty="0" err="1"/>
              <a:t>menm</a:t>
            </a:r>
            <a:r>
              <a:rPr lang="en-US" b="0" dirty="0"/>
              <a:t> </a:t>
            </a:r>
            <a:r>
              <a:rPr lang="en-US" b="0" dirty="0" err="1"/>
              <a:t>plasman</a:t>
            </a:r>
            <a:r>
              <a:rPr lang="en-US" b="0" dirty="0"/>
              <a:t> de </a:t>
            </a:r>
            <a:r>
              <a:rPr lang="en-US" b="0" dirty="0" err="1"/>
              <a:t>kontni</a:t>
            </a:r>
            <a:r>
              <a:rPr b="0" dirty="0"/>
              <a:t> </a:t>
            </a:r>
            <a:r>
              <a:rPr sz="1400" b="0" dirty="0"/>
              <a:t>(JavaScript </a:t>
            </a:r>
            <a:r>
              <a:rPr lang="en-US" sz="1400" b="0" dirty="0"/>
              <a:t>se 3èm </a:t>
            </a:r>
            <a:r>
              <a:rPr sz="1400" b="0" dirty="0"/>
              <a:t>– </a:t>
            </a:r>
            <a:r>
              <a:rPr lang="en-US" sz="1400" b="0" dirty="0"/>
              <a:t>li </a:t>
            </a:r>
            <a:r>
              <a:rPr lang="en-US" sz="1400" b="0" dirty="0" err="1"/>
              <a:t>manyen</a:t>
            </a:r>
            <a:r>
              <a:rPr lang="en-US" sz="1400" b="0" dirty="0"/>
              <a:t> </a:t>
            </a:r>
            <a:r>
              <a:rPr lang="en-US" sz="1400" b="0" dirty="0" err="1"/>
              <a:t>lojik</a:t>
            </a:r>
            <a:r>
              <a:rPr lang="en-US" sz="1400" b="0" dirty="0"/>
              <a:t>, </a:t>
            </a:r>
            <a:r>
              <a:rPr lang="en-US" sz="1400" b="0" dirty="0" err="1"/>
              <a:t>animasyon</a:t>
            </a:r>
            <a:r>
              <a:rPr lang="en-US" sz="1400" b="0" dirty="0"/>
              <a:t> </a:t>
            </a:r>
            <a:r>
              <a:rPr lang="en-US" sz="1400" b="0" dirty="0" err="1"/>
              <a:t>paj</a:t>
            </a:r>
            <a:r>
              <a:rPr lang="en-US" sz="1400" b="0" dirty="0"/>
              <a:t> </a:t>
            </a:r>
            <a:r>
              <a:rPr lang="en-US" sz="1400" b="0" dirty="0" err="1"/>
              <a:t>lan</a:t>
            </a:r>
            <a:r>
              <a:rPr lang="en-US" sz="1400" b="0" dirty="0"/>
              <a:t>. )</a:t>
            </a:r>
            <a:endParaRPr sz="1400" b="0" dirty="0"/>
          </a:p>
        </p:txBody>
      </p:sp>
      <p:pic>
        <p:nvPicPr>
          <p:cNvPr id="583" name="image6.jpeg" descr="Picture 2"/>
          <p:cNvPicPr>
            <a:picLocks noChangeAspect="1"/>
          </p:cNvPicPr>
          <p:nvPr/>
        </p:nvPicPr>
        <p:blipFill>
          <a:blip r:embed="rId2">
            <a:extLst/>
          </a:blip>
          <a:stretch>
            <a:fillRect/>
          </a:stretch>
        </p:blipFill>
        <p:spPr>
          <a:xfrm>
            <a:off x="869285" y="4631587"/>
            <a:ext cx="1873916" cy="1494286"/>
          </a:xfrm>
          <a:prstGeom prst="rect">
            <a:avLst/>
          </a:prstGeom>
          <a:ln w="12700">
            <a:miter lim="400000"/>
          </a:ln>
        </p:spPr>
      </p:pic>
      <p:pic>
        <p:nvPicPr>
          <p:cNvPr id="584" name="image20.png" descr="Picture 3"/>
          <p:cNvPicPr>
            <a:picLocks noChangeAspect="1"/>
          </p:cNvPicPr>
          <p:nvPr/>
        </p:nvPicPr>
        <p:blipFill>
          <a:blip r:embed="rId3">
            <a:extLst/>
          </a:blip>
          <a:stretch>
            <a:fillRect/>
          </a:stretch>
        </p:blipFill>
        <p:spPr>
          <a:xfrm>
            <a:off x="2743200" y="4648200"/>
            <a:ext cx="2971800" cy="149218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Shape 592"/>
          <p:cNvSpPr>
            <a:spLocks noGrp="1"/>
          </p:cNvSpPr>
          <p:nvPr>
            <p:ph type="title"/>
          </p:nvPr>
        </p:nvSpPr>
        <p:spPr>
          <a:xfrm>
            <a:off x="304798" y="-2"/>
            <a:ext cx="5470530" cy="653858"/>
          </a:xfrm>
          <a:prstGeom prst="rect">
            <a:avLst/>
          </a:prstGeom>
        </p:spPr>
        <p:txBody>
          <a:bodyPr/>
          <a:lstStyle/>
          <a:p>
            <a:r>
              <a:rPr lang="en-US" dirty="0"/>
              <a:t>Yon </a:t>
            </a:r>
            <a:r>
              <a:rPr lang="en-US" dirty="0" err="1"/>
              <a:t>senp</a:t>
            </a:r>
            <a:r>
              <a:rPr lang="en-US" dirty="0"/>
              <a:t> </a:t>
            </a:r>
            <a:r>
              <a:rPr lang="en-US" dirty="0" err="1"/>
              <a:t>paj</a:t>
            </a:r>
            <a:r>
              <a:rPr lang="en-US" dirty="0"/>
              <a:t> HTML</a:t>
            </a:r>
            <a:endParaRPr dirty="0"/>
          </a:p>
        </p:txBody>
      </p:sp>
      <p:pic>
        <p:nvPicPr>
          <p:cNvPr id="593" name="snippet.jpeg"/>
          <p:cNvPicPr>
            <a:picLocks noChangeAspect="1"/>
          </p:cNvPicPr>
          <p:nvPr/>
        </p:nvPicPr>
        <p:blipFill>
          <a:blip r:embed="rId2">
            <a:extLst/>
          </a:blip>
          <a:stretch>
            <a:fillRect/>
          </a:stretch>
        </p:blipFill>
        <p:spPr>
          <a:xfrm>
            <a:off x="11591280" y="-707611"/>
            <a:ext cx="9144001" cy="5276022"/>
          </a:xfrm>
          <a:prstGeom prst="rect">
            <a:avLst/>
          </a:prstGeom>
          <a:ln w="12700">
            <a:miter lim="400000"/>
          </a:ln>
        </p:spPr>
      </p:pic>
      <p:pic>
        <p:nvPicPr>
          <p:cNvPr id="594" name="snippet.jpeg"/>
          <p:cNvPicPr>
            <a:picLocks noChangeAspect="1"/>
          </p:cNvPicPr>
          <p:nvPr/>
        </p:nvPicPr>
        <p:blipFill>
          <a:blip r:embed="rId3">
            <a:extLst/>
          </a:blip>
          <a:stretch>
            <a:fillRect/>
          </a:stretch>
        </p:blipFill>
        <p:spPr>
          <a:xfrm>
            <a:off x="890097" y="925970"/>
            <a:ext cx="7363806" cy="500606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p:cNvSpPr>
          <p:nvPr>
            <p:ph type="title"/>
          </p:nvPr>
        </p:nvSpPr>
        <p:spPr>
          <a:xfrm>
            <a:off x="304798" y="-2"/>
            <a:ext cx="5470530" cy="653858"/>
          </a:xfrm>
          <a:prstGeom prst="rect">
            <a:avLst/>
          </a:prstGeom>
        </p:spPr>
        <p:txBody>
          <a:bodyPr/>
          <a:lstStyle/>
          <a:p>
            <a:r>
              <a:rPr lang="en-US" dirty="0" err="1"/>
              <a:t>Rezilta</a:t>
            </a:r>
            <a:r>
              <a:rPr lang="en-US" dirty="0"/>
              <a:t> </a:t>
            </a:r>
            <a:r>
              <a:rPr lang="en-US" dirty="0" err="1"/>
              <a:t>senp</a:t>
            </a:r>
            <a:r>
              <a:rPr lang="en-US" dirty="0"/>
              <a:t> </a:t>
            </a:r>
            <a:r>
              <a:rPr lang="en-US" dirty="0" err="1"/>
              <a:t>paj</a:t>
            </a:r>
            <a:r>
              <a:rPr lang="en-US" dirty="0"/>
              <a:t> HTML </a:t>
            </a:r>
            <a:r>
              <a:rPr lang="en-US" dirty="0" err="1"/>
              <a:t>lan</a:t>
            </a:r>
            <a:endParaRPr dirty="0"/>
          </a:p>
        </p:txBody>
      </p:sp>
      <p:pic>
        <p:nvPicPr>
          <p:cNvPr id="597" name="image24.png" descr="Picture 3"/>
          <p:cNvPicPr>
            <a:picLocks noChangeAspect="1"/>
          </p:cNvPicPr>
          <p:nvPr/>
        </p:nvPicPr>
        <p:blipFill>
          <a:blip r:embed="rId2">
            <a:extLst/>
          </a:blip>
          <a:stretch>
            <a:fillRect/>
          </a:stretch>
        </p:blipFill>
        <p:spPr>
          <a:xfrm>
            <a:off x="909637" y="838200"/>
            <a:ext cx="7324726" cy="5391150"/>
          </a:xfrm>
          <a:prstGeom prst="rect">
            <a:avLst/>
          </a:prstGeom>
          <a:ln>
            <a:solidFill>
              <a:srgbClr val="5B9BD5"/>
            </a:solidFill>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Pa </a:t>
            </a:r>
            <a:r>
              <a:rPr lang="en-US" dirty="0" err="1"/>
              <a:t>bliye</a:t>
            </a:r>
            <a:r>
              <a:rPr lang="en-US" dirty="0"/>
              <a:t> </a:t>
            </a:r>
            <a:r>
              <a:rPr lang="en-US" dirty="0" err="1"/>
              <a:t>ke</a:t>
            </a:r>
            <a:r>
              <a:rPr lang="en-US" dirty="0"/>
              <a:t> …</a:t>
            </a:r>
          </a:p>
        </p:txBody>
      </p:sp>
      <p:sp>
        <p:nvSpPr>
          <p:cNvPr id="3" name="Content Placeholder 2"/>
          <p:cNvSpPr txBox="1">
            <a:spLocks/>
          </p:cNvSpPr>
          <p:nvPr/>
        </p:nvSpPr>
        <p:spPr>
          <a:xfrm>
            <a:off x="152400" y="10668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err="1">
                <a:latin typeface="Arial" panose="020B0604020202020204" pitchFamily="34" charset="0"/>
                <a:ea typeface="Roboto" panose="02000000000000000000" pitchFamily="2" charset="0"/>
                <a:cs typeface="Arial" panose="020B0604020202020204" pitchFamily="34" charset="0"/>
              </a:rPr>
              <a:t>Bagay</a:t>
            </a:r>
            <a:r>
              <a:rPr lang="en-US" sz="4800" dirty="0">
                <a:latin typeface="Arial" panose="020B0604020202020204" pitchFamily="34" charset="0"/>
                <a:ea typeface="Roboto" panose="02000000000000000000" pitchFamily="2" charset="0"/>
                <a:cs typeface="Arial" panose="020B0604020202020204" pitchFamily="34" charset="0"/>
              </a:rPr>
              <a:t> </a:t>
            </a:r>
            <a:r>
              <a:rPr lang="en-US" sz="4800" dirty="0" err="1">
                <a:latin typeface="Arial" panose="020B0604020202020204" pitchFamily="34" charset="0"/>
                <a:ea typeface="Roboto" panose="02000000000000000000" pitchFamily="2" charset="0"/>
                <a:cs typeface="Arial" panose="020B0604020202020204" pitchFamily="34" charset="0"/>
              </a:rPr>
              <a:t>ki</a:t>
            </a:r>
            <a:r>
              <a:rPr lang="en-US" sz="4800" dirty="0">
                <a:latin typeface="Arial" panose="020B0604020202020204" pitchFamily="34" charset="0"/>
                <a:ea typeface="Roboto" panose="02000000000000000000" pitchFamily="2" charset="0"/>
                <a:cs typeface="Arial" panose="020B0604020202020204" pitchFamily="34" charset="0"/>
              </a:rPr>
              <a:t> bon pa </a:t>
            </a:r>
            <a:r>
              <a:rPr lang="en-US" sz="4800" dirty="0" err="1">
                <a:latin typeface="Arial" panose="020B0604020202020204" pitchFamily="34" charset="0"/>
                <a:ea typeface="Roboto" panose="02000000000000000000" pitchFamily="2" charset="0"/>
                <a:cs typeface="Arial" panose="020B0604020202020204" pitchFamily="34" charset="0"/>
              </a:rPr>
              <a:t>vini</a:t>
            </a:r>
            <a:r>
              <a:rPr lang="en-US" sz="4800" dirty="0">
                <a:latin typeface="Arial" panose="020B0604020202020204" pitchFamily="34" charset="0"/>
                <a:ea typeface="Roboto" panose="02000000000000000000" pitchFamily="2" charset="0"/>
                <a:cs typeface="Arial" panose="020B0604020202020204" pitchFamily="34" charset="0"/>
              </a:rPr>
              <a:t> fasil</a:t>
            </a:r>
            <a:endParaRPr lang="en-US" sz="48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76860290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Shape 599"/>
          <p:cNvSpPr>
            <a:spLocks noGrp="1"/>
          </p:cNvSpPr>
          <p:nvPr>
            <p:ph type="title"/>
          </p:nvPr>
        </p:nvSpPr>
        <p:spPr>
          <a:xfrm>
            <a:off x="304798" y="-2"/>
            <a:ext cx="5470530" cy="653858"/>
          </a:xfrm>
          <a:prstGeom prst="rect">
            <a:avLst/>
          </a:prstGeom>
        </p:spPr>
        <p:txBody>
          <a:bodyPr/>
          <a:lstStyle/>
          <a:p>
            <a:r>
              <a:rPr lang="en-US" dirty="0" err="1"/>
              <a:t>Rezilta</a:t>
            </a:r>
            <a:r>
              <a:rPr lang="en-US" dirty="0"/>
              <a:t> </a:t>
            </a:r>
            <a:r>
              <a:rPr lang="en-US" dirty="0" err="1"/>
              <a:t>Senp</a:t>
            </a:r>
            <a:r>
              <a:rPr lang="en-US" dirty="0"/>
              <a:t> </a:t>
            </a:r>
            <a:r>
              <a:rPr lang="en-US" dirty="0" err="1"/>
              <a:t>paj</a:t>
            </a:r>
            <a:r>
              <a:rPr lang="en-US" dirty="0"/>
              <a:t> HTML </a:t>
            </a:r>
            <a:r>
              <a:rPr lang="en-US" dirty="0" err="1"/>
              <a:t>lan</a:t>
            </a:r>
            <a:endParaRPr dirty="0"/>
          </a:p>
        </p:txBody>
      </p:sp>
      <p:pic>
        <p:nvPicPr>
          <p:cNvPr id="600" name="image24.png" descr="Picture 3"/>
          <p:cNvPicPr>
            <a:picLocks noChangeAspect="1"/>
          </p:cNvPicPr>
          <p:nvPr/>
        </p:nvPicPr>
        <p:blipFill>
          <a:blip r:embed="rId2">
            <a:extLst/>
          </a:blip>
          <a:stretch>
            <a:fillRect/>
          </a:stretch>
        </p:blipFill>
        <p:spPr>
          <a:xfrm>
            <a:off x="909637" y="838200"/>
            <a:ext cx="7324726" cy="5391150"/>
          </a:xfrm>
          <a:prstGeom prst="rect">
            <a:avLst/>
          </a:prstGeom>
          <a:ln>
            <a:solidFill>
              <a:srgbClr val="5B9BD5"/>
            </a:solidFill>
          </a:ln>
        </p:spPr>
      </p:pic>
      <p:sp>
        <p:nvSpPr>
          <p:cNvPr id="601" name="Shape 601"/>
          <p:cNvSpPr/>
          <p:nvPr/>
        </p:nvSpPr>
        <p:spPr>
          <a:xfrm>
            <a:off x="4267200" y="4571999"/>
            <a:ext cx="3551609" cy="830993"/>
          </a:xfrm>
          <a:prstGeom prst="rect">
            <a:avLst/>
          </a:prstGeom>
          <a:solidFill>
            <a:srgbClr val="C00000"/>
          </a:solidFill>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4800" b="1">
                <a:solidFill>
                  <a:srgbClr val="FFFFFF"/>
                </a:solidFill>
                <a:latin typeface="Arial"/>
                <a:ea typeface="Arial"/>
                <a:cs typeface="Arial"/>
                <a:sym typeface="Arial"/>
              </a:defRPr>
            </a:lvl1pPr>
          </a:lstStyle>
          <a:p>
            <a:r>
              <a:rPr lang="en-US" dirty="0" err="1"/>
              <a:t>Paj</a:t>
            </a:r>
            <a:r>
              <a:rPr lang="en-US" dirty="0"/>
              <a:t> </a:t>
            </a:r>
            <a:r>
              <a:rPr lang="en-US" dirty="0" err="1"/>
              <a:t>sa</a:t>
            </a:r>
            <a:r>
              <a:rPr lang="en-US" dirty="0"/>
              <a:t> </a:t>
            </a:r>
            <a:r>
              <a:rPr lang="en-US" dirty="0" err="1"/>
              <a:t>raz</a:t>
            </a:r>
            <a:r>
              <a:rPr lang="en-US" dirty="0"/>
              <a:t>…</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ape 603"/>
          <p:cNvSpPr>
            <a:spLocks noGrp="1"/>
          </p:cNvSpPr>
          <p:nvPr>
            <p:ph type="title"/>
          </p:nvPr>
        </p:nvSpPr>
        <p:spPr>
          <a:xfrm>
            <a:off x="304798" y="-2"/>
            <a:ext cx="5470530" cy="653858"/>
          </a:xfrm>
          <a:prstGeom prst="rect">
            <a:avLst/>
          </a:prstGeom>
        </p:spPr>
        <p:txBody>
          <a:bodyPr/>
          <a:lstStyle/>
          <a:p>
            <a:r>
              <a:rPr lang="en-US" dirty="0" err="1"/>
              <a:t>Ajoute</a:t>
            </a:r>
            <a:r>
              <a:rPr lang="en-US" dirty="0"/>
              <a:t> </a:t>
            </a:r>
            <a:r>
              <a:rPr lang="en-US" dirty="0" err="1"/>
              <a:t>kèk</a:t>
            </a:r>
            <a:r>
              <a:rPr lang="en-US" dirty="0"/>
              <a:t> </a:t>
            </a:r>
            <a:r>
              <a:rPr lang="en-US" dirty="0" err="1"/>
              <a:t>css</a:t>
            </a:r>
            <a:endParaRPr dirty="0"/>
          </a:p>
        </p:txBody>
      </p:sp>
      <p:pic>
        <p:nvPicPr>
          <p:cNvPr id="604" name="image25.png" descr="Picture 2"/>
          <p:cNvPicPr>
            <a:picLocks noChangeAspect="1"/>
          </p:cNvPicPr>
          <p:nvPr/>
        </p:nvPicPr>
        <p:blipFill>
          <a:blip r:embed="rId2">
            <a:extLst/>
          </a:blip>
          <a:stretch>
            <a:fillRect/>
          </a:stretch>
        </p:blipFill>
        <p:spPr>
          <a:xfrm>
            <a:off x="0" y="761998"/>
            <a:ext cx="4724400" cy="4953187"/>
          </a:xfrm>
          <a:prstGeom prst="rect">
            <a:avLst/>
          </a:prstGeom>
          <a:ln w="12700">
            <a:miter lim="400000"/>
          </a:ln>
        </p:spPr>
      </p:pic>
      <p:pic>
        <p:nvPicPr>
          <p:cNvPr id="605" name="image26.png" descr="Picture 3"/>
          <p:cNvPicPr>
            <a:picLocks noChangeAspect="1"/>
          </p:cNvPicPr>
          <p:nvPr/>
        </p:nvPicPr>
        <p:blipFill>
          <a:blip r:embed="rId3">
            <a:extLst/>
          </a:blip>
          <a:stretch>
            <a:fillRect/>
          </a:stretch>
        </p:blipFill>
        <p:spPr>
          <a:xfrm>
            <a:off x="4276197" y="761998"/>
            <a:ext cx="4855103" cy="495318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hape 607"/>
          <p:cNvSpPr>
            <a:spLocks noGrp="1"/>
          </p:cNvSpPr>
          <p:nvPr>
            <p:ph type="title"/>
          </p:nvPr>
        </p:nvSpPr>
        <p:spPr>
          <a:xfrm>
            <a:off x="304798" y="-2"/>
            <a:ext cx="5470530" cy="653858"/>
          </a:xfrm>
          <a:prstGeom prst="rect">
            <a:avLst/>
          </a:prstGeom>
        </p:spPr>
        <p:txBody>
          <a:bodyPr/>
          <a:lstStyle/>
          <a:p>
            <a:r>
              <a:rPr lang="en-US" dirty="0" err="1"/>
              <a:t>Rezilta</a:t>
            </a:r>
            <a:r>
              <a:rPr lang="en-US" dirty="0"/>
              <a:t> CSS</a:t>
            </a:r>
            <a:endParaRPr dirty="0"/>
          </a:p>
        </p:txBody>
      </p:sp>
      <p:pic>
        <p:nvPicPr>
          <p:cNvPr id="608" name="image27.png" descr="Picture 2"/>
          <p:cNvPicPr>
            <a:picLocks noChangeAspect="1"/>
          </p:cNvPicPr>
          <p:nvPr/>
        </p:nvPicPr>
        <p:blipFill>
          <a:blip r:embed="rId2">
            <a:extLst/>
          </a:blip>
          <a:stretch>
            <a:fillRect/>
          </a:stretch>
        </p:blipFill>
        <p:spPr>
          <a:xfrm>
            <a:off x="1447800" y="762000"/>
            <a:ext cx="6781800" cy="5581014"/>
          </a:xfrm>
          <a:prstGeom prst="rect">
            <a:avLst/>
          </a:prstGeom>
          <a:ln>
            <a:solidFill>
              <a:srgbClr val="5B9BD5"/>
            </a:solidFill>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Shape 610"/>
          <p:cNvSpPr>
            <a:spLocks noGrp="1"/>
          </p:cNvSpPr>
          <p:nvPr>
            <p:ph type="title"/>
          </p:nvPr>
        </p:nvSpPr>
        <p:spPr>
          <a:xfrm>
            <a:off x="304798" y="-2"/>
            <a:ext cx="5470530" cy="653858"/>
          </a:xfrm>
          <a:prstGeom prst="rect">
            <a:avLst/>
          </a:prstGeom>
        </p:spPr>
        <p:txBody>
          <a:bodyPr/>
          <a:lstStyle/>
          <a:p>
            <a:r>
              <a:rPr dirty="0"/>
              <a:t>CSS </a:t>
            </a:r>
            <a:r>
              <a:rPr lang="en-US" dirty="0" err="1"/>
              <a:t>Sentaks</a:t>
            </a:r>
            <a:endParaRPr dirty="0"/>
          </a:p>
        </p:txBody>
      </p:sp>
      <p:sp>
        <p:nvSpPr>
          <p:cNvPr id="611" name="Shape 611"/>
          <p:cNvSpPr/>
          <p:nvPr/>
        </p:nvSpPr>
        <p:spPr>
          <a:xfrm>
            <a:off x="457200" y="828113"/>
            <a:ext cx="8153400" cy="2432630"/>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p>
            <a:pPr marL="257175" indent="-257175" defTabSz="685800">
              <a:spcBef>
                <a:spcPts val="400"/>
              </a:spcBef>
              <a:buSzPct val="100000"/>
              <a:buFont typeface="Arial"/>
              <a:buChar char="•"/>
              <a:defRPr sz="2000">
                <a:latin typeface="Arial"/>
                <a:ea typeface="Arial"/>
                <a:cs typeface="Arial"/>
                <a:sym typeface="Arial"/>
              </a:defRPr>
            </a:pPr>
            <a:r>
              <a:rPr dirty="0"/>
              <a:t>CSS</a:t>
            </a:r>
            <a:r>
              <a:rPr lang="en-US" dirty="0"/>
              <a:t> </a:t>
            </a:r>
            <a:r>
              <a:rPr lang="en-US" dirty="0" err="1"/>
              <a:t>fonksyone</a:t>
            </a:r>
            <a:r>
              <a:rPr lang="en-US" dirty="0"/>
              <a:t> se </a:t>
            </a:r>
            <a:r>
              <a:rPr lang="en-US" dirty="0" err="1"/>
              <a:t>lè’w</a:t>
            </a:r>
            <a:r>
              <a:rPr lang="en-US" dirty="0"/>
              <a:t> </a:t>
            </a:r>
            <a:r>
              <a:rPr lang="en-US" sz="2000" dirty="0" err="1">
                <a:sym typeface="Arial"/>
              </a:rPr>
              <a:t>akroche</a:t>
            </a:r>
            <a:r>
              <a:rPr lang="en-US" sz="2000" dirty="0">
                <a:sym typeface="Arial"/>
              </a:rPr>
              <a:t> </a:t>
            </a:r>
            <a:r>
              <a:rPr lang="en-US" sz="2000" dirty="0" err="1">
                <a:sym typeface="Arial"/>
              </a:rPr>
              <a:t>css</a:t>
            </a:r>
            <a:r>
              <a:rPr lang="en-US" sz="2000" dirty="0">
                <a:sym typeface="Arial"/>
              </a:rPr>
              <a:t> </a:t>
            </a:r>
            <a:r>
              <a:rPr lang="en-US" sz="2000" b="1" dirty="0">
                <a:sym typeface="Arial"/>
              </a:rPr>
              <a:t>selector</a:t>
            </a:r>
            <a:r>
              <a:rPr lang="en-US" sz="2000" dirty="0">
                <a:sym typeface="Arial"/>
              </a:rPr>
              <a:t> </a:t>
            </a:r>
            <a:r>
              <a:rPr lang="en-US" sz="2000" dirty="0" err="1">
                <a:sym typeface="Arial"/>
              </a:rPr>
              <a:t>anndan</a:t>
            </a:r>
            <a:r>
              <a:rPr lang="en-US" sz="2000" dirty="0">
                <a:sym typeface="Arial"/>
              </a:rPr>
              <a:t> HTML an </a:t>
            </a:r>
            <a:r>
              <a:rPr lang="en-US" sz="2000" dirty="0" err="1">
                <a:sym typeface="Arial"/>
              </a:rPr>
              <a:t>itilizan</a:t>
            </a:r>
            <a:r>
              <a:rPr lang="en-US" sz="2000" dirty="0">
                <a:sym typeface="Arial"/>
              </a:rPr>
              <a:t> </a:t>
            </a:r>
            <a:r>
              <a:rPr lang="en-US" sz="2000" b="1" dirty="0">
                <a:sym typeface="Arial"/>
              </a:rPr>
              <a:t>class</a:t>
            </a:r>
            <a:r>
              <a:rPr lang="en-US" sz="2000" dirty="0">
                <a:sym typeface="Arial"/>
              </a:rPr>
              <a:t> </a:t>
            </a:r>
            <a:r>
              <a:rPr lang="en-US" sz="2000" dirty="0" err="1">
                <a:sym typeface="Arial"/>
              </a:rPr>
              <a:t>oswa</a:t>
            </a:r>
            <a:r>
              <a:rPr lang="en-US" sz="2000" dirty="0">
                <a:sym typeface="Arial"/>
              </a:rPr>
              <a:t> </a:t>
            </a:r>
            <a:r>
              <a:rPr lang="en-US" sz="2000" b="1" dirty="0">
                <a:sym typeface="Arial"/>
              </a:rPr>
              <a:t>ID</a:t>
            </a:r>
            <a:r>
              <a:rPr b="1" dirty="0"/>
              <a:t>.</a:t>
            </a:r>
            <a:endParaRPr sz="2400" dirty="0"/>
          </a:p>
          <a:p>
            <a:pPr marL="257175" indent="-257175" defTabSz="685800">
              <a:spcBef>
                <a:spcPts val="500"/>
              </a:spcBef>
              <a:buSzPct val="100000"/>
              <a:buFont typeface="Arial"/>
              <a:buChar char="•"/>
              <a:defRPr sz="2000" b="1">
                <a:latin typeface="Arial"/>
                <a:ea typeface="Arial"/>
                <a:cs typeface="Arial"/>
                <a:sym typeface="Arial"/>
              </a:defRPr>
            </a:pPr>
            <a:endParaRPr sz="2400" dirty="0"/>
          </a:p>
          <a:p>
            <a:pPr marL="257175" indent="-257175" defTabSz="685800">
              <a:spcBef>
                <a:spcPts val="400"/>
              </a:spcBef>
              <a:buSzPct val="100000"/>
              <a:buFont typeface="Arial"/>
              <a:buChar char="•"/>
              <a:defRPr sz="2000">
                <a:latin typeface="Arial"/>
                <a:ea typeface="Arial"/>
                <a:cs typeface="Arial"/>
                <a:sym typeface="Arial"/>
              </a:defRPr>
            </a:pPr>
            <a:r>
              <a:rPr lang="en-US" dirty="0" err="1"/>
              <a:t>Lè’w</a:t>
            </a:r>
            <a:r>
              <a:rPr lang="en-US" dirty="0"/>
              <a:t> </a:t>
            </a:r>
            <a:r>
              <a:rPr lang="en-US" dirty="0" err="1"/>
              <a:t>finn</a:t>
            </a:r>
            <a:r>
              <a:rPr lang="en-US" dirty="0"/>
              <a:t> </a:t>
            </a:r>
            <a:r>
              <a:rPr lang="en-US" dirty="0" err="1"/>
              <a:t>akwoche</a:t>
            </a:r>
            <a:r>
              <a:rPr lang="en-US" dirty="0"/>
              <a:t> selector </a:t>
            </a:r>
            <a:r>
              <a:rPr lang="en-US" dirty="0" err="1"/>
              <a:t>yo</a:t>
            </a:r>
            <a:r>
              <a:rPr dirty="0"/>
              <a:t>, </a:t>
            </a:r>
            <a:r>
              <a:rPr lang="en-US" dirty="0" err="1"/>
              <a:t>nou</a:t>
            </a:r>
            <a:r>
              <a:rPr lang="en-US" dirty="0"/>
              <a:t> </a:t>
            </a:r>
            <a:r>
              <a:rPr lang="en-US" dirty="0" err="1"/>
              <a:t>aplike</a:t>
            </a:r>
            <a:r>
              <a:rPr lang="en-US" dirty="0"/>
              <a:t> </a:t>
            </a:r>
            <a:r>
              <a:rPr lang="en-US" b="1" dirty="0"/>
              <a:t>style</a:t>
            </a:r>
            <a:r>
              <a:rPr lang="en-US" dirty="0"/>
              <a:t> nan </a:t>
            </a:r>
            <a:r>
              <a:rPr lang="en-US" dirty="0" err="1"/>
              <a:t>eleman</a:t>
            </a:r>
            <a:r>
              <a:rPr lang="en-US" dirty="0"/>
              <a:t> HTML </a:t>
            </a:r>
            <a:r>
              <a:rPr lang="en-US" dirty="0" err="1"/>
              <a:t>yo</a:t>
            </a:r>
            <a:r>
              <a:rPr lang="en-US" dirty="0"/>
              <a:t> an </a:t>
            </a:r>
            <a:r>
              <a:rPr lang="en-US" dirty="0" err="1"/>
              <a:t>itilizan</a:t>
            </a:r>
            <a:r>
              <a:rPr lang="en-US" dirty="0"/>
              <a:t> </a:t>
            </a:r>
            <a:r>
              <a:rPr dirty="0"/>
              <a:t>CSS.</a:t>
            </a:r>
            <a:endParaRPr sz="2400" dirty="0"/>
          </a:p>
          <a:p>
            <a:pPr marL="257175" indent="-257175" defTabSz="685800">
              <a:spcBef>
                <a:spcPts val="500"/>
              </a:spcBef>
              <a:buSzPct val="100000"/>
              <a:buFont typeface="Arial"/>
              <a:buChar char="•"/>
              <a:defRPr sz="2000">
                <a:latin typeface="Arial"/>
                <a:ea typeface="Arial"/>
                <a:cs typeface="Arial"/>
                <a:sym typeface="Arial"/>
              </a:defRPr>
            </a:pPr>
            <a:endParaRPr sz="2400" dirty="0"/>
          </a:p>
          <a:p>
            <a:pPr defTabSz="685800">
              <a:spcBef>
                <a:spcPts val="500"/>
              </a:spcBef>
              <a:defRPr sz="2000" b="1">
                <a:latin typeface="Arial"/>
                <a:ea typeface="Arial"/>
                <a:cs typeface="Arial"/>
                <a:sym typeface="Arial"/>
              </a:defRPr>
            </a:pPr>
            <a:endParaRPr sz="2400" dirty="0"/>
          </a:p>
        </p:txBody>
      </p:sp>
      <p:pic>
        <p:nvPicPr>
          <p:cNvPr id="612" name="image28.png" descr="Picture 2"/>
          <p:cNvPicPr>
            <a:picLocks noChangeAspect="1"/>
          </p:cNvPicPr>
          <p:nvPr/>
        </p:nvPicPr>
        <p:blipFill>
          <a:blip r:embed="rId2">
            <a:extLst/>
          </a:blip>
          <a:stretch>
            <a:fillRect/>
          </a:stretch>
        </p:blipFill>
        <p:spPr>
          <a:xfrm>
            <a:off x="329052" y="2871475"/>
            <a:ext cx="8409696" cy="2883327"/>
          </a:xfrm>
          <a:prstGeom prst="rect">
            <a:avLst/>
          </a:prstGeom>
          <a:ln>
            <a:solidFill>
              <a:srgbClr val="2E75B6"/>
            </a:solidFill>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Shape 617"/>
          <p:cNvSpPr>
            <a:spLocks noGrp="1"/>
          </p:cNvSpPr>
          <p:nvPr>
            <p:ph type="title"/>
          </p:nvPr>
        </p:nvSpPr>
        <p:spPr>
          <a:xfrm>
            <a:off x="304798" y="-2"/>
            <a:ext cx="5470530" cy="653858"/>
          </a:xfrm>
          <a:prstGeom prst="rect">
            <a:avLst/>
          </a:prstGeom>
        </p:spPr>
        <p:txBody>
          <a:bodyPr/>
          <a:lstStyle/>
          <a:p>
            <a:r>
              <a:rPr lang="en-US" dirty="0" err="1"/>
              <a:t>Kle</a:t>
            </a:r>
            <a:r>
              <a:rPr lang="en-US" dirty="0"/>
              <a:t> </a:t>
            </a:r>
            <a:r>
              <a:rPr lang="en-US" dirty="0" err="1"/>
              <a:t>kèk</a:t>
            </a:r>
            <a:r>
              <a:rPr dirty="0"/>
              <a:t> CSS </a:t>
            </a:r>
            <a:r>
              <a:rPr lang="en-US" dirty="0" err="1"/>
              <a:t>Atribi</a:t>
            </a:r>
            <a:endParaRPr dirty="0"/>
          </a:p>
        </p:txBody>
      </p:sp>
      <p:sp>
        <p:nvSpPr>
          <p:cNvPr id="618" name="Shape 618"/>
          <p:cNvSpPr/>
          <p:nvPr/>
        </p:nvSpPr>
        <p:spPr>
          <a:xfrm>
            <a:off x="457200" y="783751"/>
            <a:ext cx="8153400" cy="4502092"/>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p>
            <a:pPr defTabSz="589787">
              <a:lnSpc>
                <a:spcPct val="80000"/>
              </a:lnSpc>
              <a:spcBef>
                <a:spcPts val="300"/>
              </a:spcBef>
              <a:defRPr sz="1500" b="1" u="sng">
                <a:latin typeface="Arial"/>
                <a:ea typeface="Arial"/>
                <a:cs typeface="Arial"/>
                <a:sym typeface="Arial"/>
              </a:defRPr>
            </a:pPr>
            <a:r>
              <a:rPr dirty="0"/>
              <a:t>Font / Color:</a:t>
            </a:r>
            <a:endParaRPr sz="1700" dirty="0"/>
          </a:p>
          <a:p>
            <a:pPr marL="221170" indent="-221170" defTabSz="589787">
              <a:lnSpc>
                <a:spcPct val="80000"/>
              </a:lnSpc>
              <a:spcBef>
                <a:spcPts val="300"/>
              </a:spcBef>
              <a:buSzPct val="100000"/>
              <a:buFont typeface="Arial"/>
              <a:buChar char="•"/>
              <a:defRPr sz="1500" b="1">
                <a:latin typeface="Arial"/>
                <a:ea typeface="Arial"/>
                <a:cs typeface="Arial"/>
                <a:sym typeface="Arial"/>
              </a:defRPr>
            </a:pPr>
            <a:r>
              <a:rPr dirty="0"/>
              <a:t>color</a:t>
            </a:r>
            <a:r>
              <a:rPr b="0" dirty="0"/>
              <a:t>: </a:t>
            </a:r>
            <a:r>
              <a:rPr lang="en-US" dirty="0"/>
              <a:t>C</a:t>
            </a:r>
            <a:r>
              <a:rPr lang="en-US" b="0" dirty="0"/>
              <a:t>hange </a:t>
            </a:r>
            <a:r>
              <a:rPr lang="en-US" b="0" dirty="0" err="1"/>
              <a:t>koulè</a:t>
            </a:r>
            <a:r>
              <a:rPr lang="en-US" b="0" dirty="0"/>
              <a:t> yon text </a:t>
            </a:r>
          </a:p>
          <a:p>
            <a:pPr marL="221170" indent="-221170" defTabSz="589787">
              <a:lnSpc>
                <a:spcPct val="80000"/>
              </a:lnSpc>
              <a:spcBef>
                <a:spcPts val="300"/>
              </a:spcBef>
              <a:buSzPct val="100000"/>
              <a:buFont typeface="Arial"/>
              <a:buChar char="•"/>
              <a:defRPr sz="1500" b="1">
                <a:latin typeface="Arial"/>
                <a:ea typeface="Arial"/>
                <a:cs typeface="Arial"/>
                <a:sym typeface="Arial"/>
              </a:defRPr>
            </a:pPr>
            <a:r>
              <a:rPr dirty="0"/>
              <a:t>font-size</a:t>
            </a:r>
            <a:r>
              <a:rPr b="0" dirty="0"/>
              <a:t>: </a:t>
            </a:r>
            <a:r>
              <a:rPr lang="en-US" b="0" dirty="0" err="1"/>
              <a:t>Chanje</a:t>
            </a:r>
            <a:r>
              <a:rPr lang="en-US" b="0" dirty="0"/>
              <a:t> </a:t>
            </a:r>
            <a:r>
              <a:rPr lang="en-US" b="0" dirty="0" err="1"/>
              <a:t>gwosè</a:t>
            </a:r>
            <a:r>
              <a:rPr lang="en-US" b="0" dirty="0"/>
              <a:t> text </a:t>
            </a:r>
            <a:r>
              <a:rPr lang="en-US" b="0" dirty="0" err="1"/>
              <a:t>lan</a:t>
            </a:r>
            <a:r>
              <a:rPr b="0" dirty="0"/>
              <a:t>.</a:t>
            </a:r>
            <a:endParaRPr sz="1700" dirty="0"/>
          </a:p>
          <a:p>
            <a:pPr marL="221170" indent="-221170" defTabSz="589787">
              <a:lnSpc>
                <a:spcPct val="80000"/>
              </a:lnSpc>
              <a:spcBef>
                <a:spcPts val="300"/>
              </a:spcBef>
              <a:buSzPct val="100000"/>
              <a:buFont typeface="Arial"/>
              <a:buChar char="•"/>
              <a:defRPr sz="1500" b="1">
                <a:latin typeface="Arial"/>
                <a:ea typeface="Arial"/>
                <a:cs typeface="Arial"/>
                <a:sym typeface="Arial"/>
              </a:defRPr>
            </a:pPr>
            <a:r>
              <a:rPr dirty="0"/>
              <a:t>font-style</a:t>
            </a:r>
            <a:r>
              <a:rPr b="0" dirty="0"/>
              <a:t>: </a:t>
            </a:r>
            <a:r>
              <a:rPr lang="en-US" b="0" dirty="0" err="1"/>
              <a:t>Fèl</a:t>
            </a:r>
            <a:r>
              <a:rPr lang="en-US" b="0" dirty="0"/>
              <a:t> </a:t>
            </a:r>
            <a:r>
              <a:rPr lang="en-US" b="0" dirty="0" err="1"/>
              <a:t>italik</a:t>
            </a:r>
            <a:r>
              <a:rPr b="0" dirty="0"/>
              <a:t>.</a:t>
            </a:r>
            <a:endParaRPr sz="1700" dirty="0"/>
          </a:p>
          <a:p>
            <a:pPr marL="221170" indent="-221170" defTabSz="589787">
              <a:lnSpc>
                <a:spcPct val="80000"/>
              </a:lnSpc>
              <a:spcBef>
                <a:spcPts val="300"/>
              </a:spcBef>
              <a:buSzPct val="100000"/>
              <a:buFont typeface="Arial"/>
              <a:buChar char="•"/>
              <a:defRPr sz="1500" b="1">
                <a:latin typeface="Arial"/>
                <a:ea typeface="Arial"/>
                <a:cs typeface="Arial"/>
                <a:sym typeface="Arial"/>
              </a:defRPr>
            </a:pPr>
            <a:r>
              <a:rPr dirty="0"/>
              <a:t>font-weight</a:t>
            </a:r>
            <a:r>
              <a:rPr b="0" dirty="0"/>
              <a:t>: </a:t>
            </a:r>
            <a:r>
              <a:rPr lang="en-US" b="0" dirty="0" err="1"/>
              <a:t>Fèl</a:t>
            </a:r>
            <a:r>
              <a:rPr lang="en-US" b="0" dirty="0"/>
              <a:t> </a:t>
            </a:r>
            <a:r>
              <a:rPr lang="en-US" b="0" dirty="0" err="1"/>
              <a:t>fonse</a:t>
            </a:r>
            <a:endParaRPr sz="1700" dirty="0"/>
          </a:p>
          <a:p>
            <a:pPr defTabSz="589787">
              <a:lnSpc>
                <a:spcPct val="80000"/>
              </a:lnSpc>
              <a:spcBef>
                <a:spcPts val="400"/>
              </a:spcBef>
              <a:defRPr b="1">
                <a:latin typeface="Arial"/>
                <a:ea typeface="Arial"/>
                <a:cs typeface="Arial"/>
                <a:sym typeface="Arial"/>
              </a:defRPr>
            </a:pPr>
            <a:endParaRPr sz="1700" dirty="0"/>
          </a:p>
          <a:p>
            <a:pPr defTabSz="589787">
              <a:lnSpc>
                <a:spcPct val="80000"/>
              </a:lnSpc>
              <a:spcBef>
                <a:spcPts val="300"/>
              </a:spcBef>
              <a:defRPr sz="1500" b="1" u="sng">
                <a:latin typeface="Arial"/>
                <a:ea typeface="Arial"/>
                <a:cs typeface="Arial"/>
                <a:sym typeface="Arial"/>
              </a:defRPr>
            </a:pPr>
            <a:r>
              <a:rPr lang="en-US" sz="1500" b="1" u="sng" dirty="0" err="1">
                <a:sym typeface="Arial"/>
              </a:rPr>
              <a:t>aliyman</a:t>
            </a:r>
            <a:r>
              <a:rPr dirty="0"/>
              <a:t> / </a:t>
            </a:r>
            <a:r>
              <a:rPr lang="en-US" dirty="0" err="1"/>
              <a:t>Espas</a:t>
            </a:r>
            <a:r>
              <a:rPr dirty="0"/>
              <a:t>:</a:t>
            </a:r>
            <a:endParaRPr sz="1700" dirty="0"/>
          </a:p>
          <a:p>
            <a:pPr marL="221170" indent="-221170" defTabSz="589787">
              <a:lnSpc>
                <a:spcPct val="80000"/>
              </a:lnSpc>
              <a:spcBef>
                <a:spcPts val="300"/>
              </a:spcBef>
              <a:buSzPct val="100000"/>
              <a:buFont typeface="Arial"/>
              <a:buChar char="•"/>
              <a:defRPr sz="1500" b="1">
                <a:latin typeface="Arial"/>
                <a:ea typeface="Arial"/>
                <a:cs typeface="Arial"/>
                <a:sym typeface="Arial"/>
              </a:defRPr>
            </a:pPr>
            <a:r>
              <a:rPr dirty="0"/>
              <a:t>padding (top/right/bottom/left): </a:t>
            </a:r>
            <a:r>
              <a:rPr lang="en-US" b="0" dirty="0" err="1"/>
              <a:t>Ajoute</a:t>
            </a:r>
            <a:r>
              <a:rPr lang="en-US" b="0" dirty="0"/>
              <a:t> </a:t>
            </a:r>
            <a:r>
              <a:rPr lang="en-US" b="0" dirty="0" err="1"/>
              <a:t>espas</a:t>
            </a:r>
            <a:r>
              <a:rPr lang="en-US" b="0" dirty="0"/>
              <a:t> </a:t>
            </a:r>
            <a:r>
              <a:rPr lang="en-US" b="0" dirty="0" err="1"/>
              <a:t>antre</a:t>
            </a:r>
            <a:r>
              <a:rPr lang="en-US" b="0" dirty="0"/>
              <a:t> </a:t>
            </a:r>
            <a:r>
              <a:rPr lang="en-US" b="0" dirty="0" err="1"/>
              <a:t>eleman</a:t>
            </a:r>
            <a:r>
              <a:rPr lang="en-US" b="0" dirty="0"/>
              <a:t> </a:t>
            </a:r>
            <a:r>
              <a:rPr lang="en-US" b="0" dirty="0" err="1"/>
              <a:t>yo</a:t>
            </a:r>
            <a:endParaRPr sz="1700" dirty="0"/>
          </a:p>
          <a:p>
            <a:pPr marL="221170" indent="-221170" defTabSz="589787">
              <a:lnSpc>
                <a:spcPct val="80000"/>
              </a:lnSpc>
              <a:spcBef>
                <a:spcPts val="400"/>
              </a:spcBef>
              <a:buSzPct val="100000"/>
              <a:buFont typeface="Arial"/>
              <a:buChar char="•"/>
              <a:defRPr b="1">
                <a:latin typeface="Arial"/>
                <a:ea typeface="Arial"/>
                <a:cs typeface="Arial"/>
                <a:sym typeface="Arial"/>
              </a:defRPr>
            </a:pPr>
            <a:endParaRPr sz="1700" dirty="0"/>
          </a:p>
          <a:p>
            <a:pPr marL="221170" indent="-221170" defTabSz="589787">
              <a:lnSpc>
                <a:spcPct val="80000"/>
              </a:lnSpc>
              <a:spcBef>
                <a:spcPts val="300"/>
              </a:spcBef>
              <a:buSzPct val="100000"/>
              <a:buFont typeface="Arial"/>
              <a:buChar char="•"/>
              <a:defRPr sz="1500" b="1">
                <a:latin typeface="Arial"/>
                <a:ea typeface="Arial"/>
                <a:cs typeface="Arial"/>
                <a:sym typeface="Arial"/>
              </a:defRPr>
            </a:pPr>
            <a:r>
              <a:rPr dirty="0"/>
              <a:t>margin (top/right/bottom/left): </a:t>
            </a:r>
            <a:r>
              <a:rPr lang="en-US" b="0" dirty="0" err="1"/>
              <a:t>Ajoute</a:t>
            </a:r>
            <a:r>
              <a:rPr lang="en-US" b="0" dirty="0"/>
              <a:t> </a:t>
            </a:r>
            <a:r>
              <a:rPr lang="en-US" b="0" dirty="0" err="1"/>
              <a:t>espas</a:t>
            </a:r>
            <a:r>
              <a:rPr lang="en-US" b="0" dirty="0"/>
              <a:t> </a:t>
            </a:r>
            <a:r>
              <a:rPr lang="en-US" b="0" dirty="0" err="1"/>
              <a:t>antre</a:t>
            </a:r>
            <a:r>
              <a:rPr lang="en-US" b="0" dirty="0"/>
              <a:t> </a:t>
            </a:r>
            <a:r>
              <a:rPr lang="en-US" b="0" dirty="0" err="1"/>
              <a:t>eleman</a:t>
            </a:r>
            <a:r>
              <a:rPr lang="en-US" b="0" dirty="0"/>
              <a:t> </a:t>
            </a:r>
            <a:r>
              <a:rPr lang="en-US" b="0" dirty="0" err="1"/>
              <a:t>yo</a:t>
            </a:r>
            <a:r>
              <a:rPr lang="en-US" b="0" dirty="0"/>
              <a:t> </a:t>
            </a:r>
            <a:r>
              <a:rPr lang="en-US" b="0" dirty="0" err="1"/>
              <a:t>avek</a:t>
            </a:r>
            <a:r>
              <a:rPr lang="en-US" b="0" dirty="0"/>
              <a:t> tout </a:t>
            </a:r>
            <a:r>
              <a:rPr lang="en-US" b="0" dirty="0" err="1"/>
              <a:t>sa</a:t>
            </a:r>
            <a:r>
              <a:rPr lang="en-US" b="0" dirty="0"/>
              <a:t> </a:t>
            </a:r>
            <a:r>
              <a:rPr lang="en-US" b="0" dirty="0" err="1"/>
              <a:t>ki</a:t>
            </a:r>
            <a:r>
              <a:rPr lang="en-US" b="0" dirty="0"/>
              <a:t> </a:t>
            </a:r>
            <a:r>
              <a:rPr lang="en-US" b="0" dirty="0" err="1"/>
              <a:t>antoure</a:t>
            </a:r>
            <a:r>
              <a:rPr lang="en-US" b="0" dirty="0"/>
              <a:t> </a:t>
            </a:r>
            <a:r>
              <a:rPr lang="en-US" b="0" dirty="0" err="1"/>
              <a:t>yo</a:t>
            </a:r>
            <a:r>
              <a:rPr lang="en-US" b="0" dirty="0"/>
              <a:t>.</a:t>
            </a:r>
          </a:p>
          <a:p>
            <a:pPr defTabSz="589787">
              <a:lnSpc>
                <a:spcPct val="80000"/>
              </a:lnSpc>
              <a:spcBef>
                <a:spcPts val="400"/>
              </a:spcBef>
              <a:defRPr b="1">
                <a:latin typeface="Arial"/>
                <a:ea typeface="Arial"/>
                <a:cs typeface="Arial"/>
                <a:sym typeface="Arial"/>
              </a:defRPr>
            </a:pPr>
            <a:endParaRPr sz="1700" dirty="0"/>
          </a:p>
          <a:p>
            <a:pPr defTabSz="589787">
              <a:lnSpc>
                <a:spcPct val="80000"/>
              </a:lnSpc>
              <a:spcBef>
                <a:spcPts val="300"/>
              </a:spcBef>
              <a:defRPr sz="1500" b="1" u="sng">
                <a:latin typeface="Arial"/>
                <a:ea typeface="Arial"/>
                <a:cs typeface="Arial"/>
                <a:sym typeface="Arial"/>
              </a:defRPr>
            </a:pPr>
            <a:r>
              <a:rPr dirty="0"/>
              <a:t>Background: </a:t>
            </a:r>
            <a:endParaRPr sz="1700" dirty="0"/>
          </a:p>
          <a:p>
            <a:pPr marL="221170" indent="-221170" defTabSz="589787">
              <a:lnSpc>
                <a:spcPct val="80000"/>
              </a:lnSpc>
              <a:spcBef>
                <a:spcPts val="300"/>
              </a:spcBef>
              <a:buSzPct val="100000"/>
              <a:buFont typeface="Arial"/>
              <a:buChar char="•"/>
              <a:defRPr sz="1500" b="1">
                <a:latin typeface="Arial"/>
                <a:ea typeface="Arial"/>
                <a:cs typeface="Arial"/>
                <a:sym typeface="Arial"/>
              </a:defRPr>
            </a:pPr>
            <a:r>
              <a:rPr dirty="0"/>
              <a:t>background-color: </a:t>
            </a:r>
            <a:r>
              <a:rPr lang="en-US" b="0" dirty="0" err="1"/>
              <a:t>Chanje</a:t>
            </a:r>
            <a:r>
              <a:rPr lang="en-US" b="0" dirty="0"/>
              <a:t> </a:t>
            </a:r>
            <a:r>
              <a:rPr lang="en-US" b="0" dirty="0" err="1"/>
              <a:t>koulè</a:t>
            </a:r>
            <a:r>
              <a:rPr lang="en-US" b="0" dirty="0"/>
              <a:t> background </a:t>
            </a:r>
            <a:r>
              <a:rPr lang="en-US" b="0" dirty="0" err="1"/>
              <a:t>lan</a:t>
            </a:r>
            <a:r>
              <a:rPr lang="en-US" b="0" dirty="0"/>
              <a:t>.</a:t>
            </a:r>
          </a:p>
          <a:p>
            <a:pPr marL="221170" indent="-221170" defTabSz="589787">
              <a:lnSpc>
                <a:spcPct val="80000"/>
              </a:lnSpc>
              <a:spcBef>
                <a:spcPts val="300"/>
              </a:spcBef>
              <a:buSzPct val="100000"/>
              <a:buFont typeface="Arial"/>
              <a:buChar char="•"/>
              <a:defRPr sz="1500" b="1">
                <a:latin typeface="Arial"/>
                <a:ea typeface="Arial"/>
                <a:cs typeface="Arial"/>
                <a:sym typeface="Arial"/>
              </a:defRPr>
            </a:pPr>
            <a:r>
              <a:rPr dirty="0"/>
              <a:t>background-image: </a:t>
            </a:r>
            <a:r>
              <a:rPr lang="en-US" b="0" dirty="0" err="1"/>
              <a:t>Chanje</a:t>
            </a:r>
            <a:r>
              <a:rPr lang="en-US" b="0" dirty="0"/>
              <a:t> </a:t>
            </a:r>
            <a:r>
              <a:rPr lang="en-US" b="0" dirty="0" err="1"/>
              <a:t>imaj</a:t>
            </a:r>
            <a:r>
              <a:rPr lang="en-US" b="0" dirty="0"/>
              <a:t> background </a:t>
            </a:r>
            <a:r>
              <a:rPr lang="en-US" b="0" dirty="0" err="1"/>
              <a:t>lan</a:t>
            </a:r>
            <a:r>
              <a:rPr lang="en-US" b="0" dirty="0"/>
              <a:t>.</a:t>
            </a:r>
            <a:endParaRPr sz="1700" dirty="0"/>
          </a:p>
          <a:p>
            <a:pPr defTabSz="589787">
              <a:lnSpc>
                <a:spcPct val="80000"/>
              </a:lnSpc>
              <a:spcBef>
                <a:spcPts val="400"/>
              </a:spcBef>
              <a:defRPr b="1" u="sng">
                <a:latin typeface="Arial"/>
                <a:ea typeface="Arial"/>
                <a:cs typeface="Arial"/>
                <a:sym typeface="Arial"/>
              </a:defRPr>
            </a:pPr>
            <a:endParaRPr sz="1700"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Shape 620"/>
          <p:cNvSpPr>
            <a:spLocks noGrp="1"/>
          </p:cNvSpPr>
          <p:nvPr>
            <p:ph type="title"/>
          </p:nvPr>
        </p:nvSpPr>
        <p:spPr>
          <a:xfrm>
            <a:off x="304798" y="-2"/>
            <a:ext cx="5470530" cy="653858"/>
          </a:xfrm>
          <a:prstGeom prst="rect">
            <a:avLst/>
          </a:prstGeom>
        </p:spPr>
        <p:txBody>
          <a:bodyPr/>
          <a:lstStyle/>
          <a:p>
            <a:r>
              <a:rPr lang="en-US" dirty="0" err="1"/>
              <a:t>Pwisans</a:t>
            </a:r>
            <a:r>
              <a:rPr lang="en-US" dirty="0"/>
              <a:t> HTML5/CSS3</a:t>
            </a:r>
            <a:endParaRPr dirty="0"/>
          </a:p>
        </p:txBody>
      </p:sp>
      <p:sp>
        <p:nvSpPr>
          <p:cNvPr id="621" name="Shape 621"/>
          <p:cNvSpPr/>
          <p:nvPr/>
        </p:nvSpPr>
        <p:spPr>
          <a:xfrm>
            <a:off x="443344" y="1981200"/>
            <a:ext cx="8229601" cy="96880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p>
            <a:pPr algn="ctr" defTabSz="685800">
              <a:spcBef>
                <a:spcPts val="600"/>
              </a:spcBef>
              <a:defRPr sz="2800">
                <a:latin typeface="Arial"/>
                <a:ea typeface="Arial"/>
                <a:cs typeface="Arial"/>
                <a:sym typeface="Arial"/>
              </a:defRPr>
            </a:pPr>
            <a:r>
              <a:rPr lang="en-US" dirty="0" err="1"/>
              <a:t>Kwèl</a:t>
            </a:r>
            <a:r>
              <a:rPr lang="en-US" dirty="0"/>
              <a:t> </a:t>
            </a:r>
            <a:r>
              <a:rPr lang="en-US" dirty="0" err="1"/>
              <a:t>ou</a:t>
            </a:r>
            <a:r>
              <a:rPr lang="en-US" dirty="0"/>
              <a:t> pa, </a:t>
            </a:r>
            <a:r>
              <a:rPr lang="en-US" dirty="0" err="1"/>
              <a:t>ou</a:t>
            </a:r>
            <a:r>
              <a:rPr lang="en-US" dirty="0"/>
              <a:t> </a:t>
            </a:r>
            <a:r>
              <a:rPr lang="en-US" dirty="0" err="1"/>
              <a:t>kapab</a:t>
            </a:r>
            <a:r>
              <a:rPr lang="en-US" dirty="0"/>
              <a:t> </a:t>
            </a:r>
            <a:r>
              <a:rPr lang="en-US" dirty="0" err="1"/>
              <a:t>bati</a:t>
            </a:r>
            <a:r>
              <a:rPr lang="en-US" dirty="0"/>
              <a:t> yon </a:t>
            </a:r>
            <a:r>
              <a:rPr lang="en-US" dirty="0" err="1"/>
              <a:t>bèl</a:t>
            </a:r>
            <a:r>
              <a:rPr lang="en-US" dirty="0"/>
              <a:t> sit </a:t>
            </a:r>
            <a:r>
              <a:rPr lang="en-US" dirty="0" err="1"/>
              <a:t>avèk</a:t>
            </a:r>
            <a:r>
              <a:rPr lang="en-US" dirty="0"/>
              <a:t> HTML5/CSS3</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Shape 623"/>
          <p:cNvSpPr>
            <a:spLocks noGrp="1"/>
          </p:cNvSpPr>
          <p:nvPr>
            <p:ph type="title"/>
          </p:nvPr>
        </p:nvSpPr>
        <p:spPr>
          <a:xfrm>
            <a:off x="304798" y="-2"/>
            <a:ext cx="5470530" cy="653858"/>
          </a:xfrm>
          <a:prstGeom prst="rect">
            <a:avLst/>
          </a:prstGeom>
        </p:spPr>
        <p:txBody>
          <a:bodyPr/>
          <a:lstStyle/>
          <a:p>
            <a:r>
              <a:rPr dirty="0"/>
              <a:t>DEMO</a:t>
            </a:r>
          </a:p>
        </p:txBody>
      </p:sp>
      <p:sp>
        <p:nvSpPr>
          <p:cNvPr id="624" name="Shape 624"/>
          <p:cNvSpPr/>
          <p:nvPr/>
        </p:nvSpPr>
        <p:spPr>
          <a:xfrm>
            <a:off x="304800" y="1447800"/>
            <a:ext cx="8534400" cy="3429000"/>
          </a:xfrm>
          <a:prstGeom prst="rect">
            <a:avLst/>
          </a:prstGeom>
          <a:ln>
            <a:solidFill>
              <a:srgbClr val="5B9BD5"/>
            </a:solidFill>
          </a:ln>
          <a:extLst>
            <a:ext uri="{C572A759-6A51-4108-AA02-DFA0A04FC94B}">
              <ma14:wrappingTextBoxFlag xmlns="" xmlns:ma14="http://schemas.microsoft.com/office/mac/drawingml/2011/main" val="1"/>
            </a:ext>
          </a:extLst>
        </p:spPr>
        <p:txBody>
          <a:bodyPr lIns="45718" tIns="45718" rIns="45718" bIns="45718" anchor="ctr">
            <a:normAutofit/>
          </a:bodyPr>
          <a:lstStyle/>
          <a:p>
            <a:pPr algn="ctr" defTabSz="685800">
              <a:defRPr sz="3600" b="1" i="1">
                <a:latin typeface="Arial"/>
                <a:ea typeface="Arial"/>
                <a:cs typeface="Arial"/>
                <a:sym typeface="Arial"/>
              </a:defRPr>
            </a:pPr>
            <a:r>
              <a:rPr lang="en-US" dirty="0" err="1"/>
              <a:t>Pwofesè</a:t>
            </a:r>
            <a:r>
              <a:rPr dirty="0"/>
              <a:t>: Demo </a:t>
            </a:r>
            <a:endParaRPr sz="3300" dirty="0">
              <a:latin typeface="Calibri Light"/>
              <a:ea typeface="Calibri Light"/>
              <a:cs typeface="Calibri Light"/>
              <a:sym typeface="Calibri Light"/>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Shape 626"/>
          <p:cNvSpPr>
            <a:spLocks noGrp="1"/>
          </p:cNvSpPr>
          <p:nvPr>
            <p:ph type="title"/>
          </p:nvPr>
        </p:nvSpPr>
        <p:spPr>
          <a:xfrm>
            <a:off x="304798" y="-2"/>
            <a:ext cx="5470530" cy="653858"/>
          </a:xfrm>
          <a:prstGeom prst="rect">
            <a:avLst/>
          </a:prstGeom>
        </p:spPr>
        <p:txBody>
          <a:bodyPr/>
          <a:lstStyle/>
          <a:p>
            <a:r>
              <a:rPr dirty="0"/>
              <a:t>&gt; </a:t>
            </a:r>
            <a:r>
              <a:rPr lang="en-US" dirty="0" err="1"/>
              <a:t>Tou</a:t>
            </a:r>
            <a:r>
              <a:rPr lang="en-US" dirty="0"/>
              <a:t> </a:t>
            </a:r>
            <a:r>
              <a:rPr lang="en-US" dirty="0" err="1"/>
              <a:t>pa’w</a:t>
            </a:r>
            <a:r>
              <a:rPr dirty="0"/>
              <a:t>!</a:t>
            </a:r>
          </a:p>
        </p:txBody>
      </p:sp>
      <p:sp>
        <p:nvSpPr>
          <p:cNvPr id="627" name="Shape 627"/>
          <p:cNvSpPr/>
          <p:nvPr/>
        </p:nvSpPr>
        <p:spPr>
          <a:xfrm>
            <a:off x="-11742" y="689615"/>
            <a:ext cx="9155743" cy="5626583"/>
          </a:xfrm>
          <a:prstGeom prst="rect">
            <a:avLst/>
          </a:prstGeom>
          <a:solidFill>
            <a:srgbClr val="F2F2F2"/>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628" name="Shape 628"/>
          <p:cNvSpPr/>
          <p:nvPr/>
        </p:nvSpPr>
        <p:spPr>
          <a:xfrm>
            <a:off x="304800" y="914399"/>
            <a:ext cx="8686800" cy="156965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2400" b="1">
                <a:latin typeface="Arial"/>
                <a:ea typeface="Arial"/>
                <a:cs typeface="Arial"/>
                <a:sym typeface="Arial"/>
              </a:defRPr>
            </a:pPr>
            <a:r>
              <a:rPr lang="en-US" sz="2400" b="1" dirty="0" err="1">
                <a:sym typeface="Arial"/>
              </a:rPr>
              <a:t>Egzèsis</a:t>
            </a:r>
            <a:endParaRPr dirty="0"/>
          </a:p>
          <a:p>
            <a:pPr>
              <a:defRPr sz="2400">
                <a:latin typeface="Arial"/>
                <a:ea typeface="Arial"/>
                <a:cs typeface="Arial"/>
                <a:sym typeface="Arial"/>
              </a:defRPr>
            </a:pPr>
            <a:endParaRPr dirty="0"/>
          </a:p>
          <a:p>
            <a:pPr>
              <a:defRPr sz="2400">
                <a:latin typeface="Arial"/>
                <a:ea typeface="Arial"/>
                <a:cs typeface="Arial"/>
                <a:sym typeface="Arial"/>
              </a:defRPr>
            </a:pPr>
            <a:r>
              <a:rPr lang="en-US" dirty="0"/>
              <a:t>Nan </a:t>
            </a:r>
            <a:r>
              <a:rPr lang="en-US" dirty="0" err="1"/>
              <a:t>aktivite</a:t>
            </a:r>
            <a:r>
              <a:rPr lang="en-US" dirty="0"/>
              <a:t> </a:t>
            </a:r>
            <a:r>
              <a:rPr lang="en-US" dirty="0" err="1"/>
              <a:t>sa</a:t>
            </a:r>
            <a:r>
              <a:rPr lang="en-US" dirty="0"/>
              <a:t>. </a:t>
            </a:r>
            <a:r>
              <a:rPr lang="en-US" dirty="0" err="1"/>
              <a:t>Wap</a:t>
            </a:r>
            <a:r>
              <a:rPr lang="en-US" dirty="0"/>
              <a:t> </a:t>
            </a:r>
            <a:r>
              <a:rPr lang="en-US" dirty="0" err="1"/>
              <a:t>pran</a:t>
            </a:r>
            <a:r>
              <a:rPr lang="en-US" dirty="0"/>
              <a:t> </a:t>
            </a:r>
            <a:r>
              <a:rPr lang="en-US" dirty="0" err="1"/>
              <a:t>premye</a:t>
            </a:r>
            <a:r>
              <a:rPr lang="en-US" dirty="0"/>
              <a:t> </a:t>
            </a:r>
            <a:r>
              <a:rPr lang="en-US" dirty="0" err="1"/>
              <a:t>aktivite</a:t>
            </a:r>
            <a:r>
              <a:rPr lang="en-US" dirty="0"/>
              <a:t> an, </a:t>
            </a:r>
            <a:r>
              <a:rPr lang="en-US" dirty="0" err="1"/>
              <a:t>wap</a:t>
            </a:r>
            <a:r>
              <a:rPr lang="en-US" dirty="0"/>
              <a:t> </a:t>
            </a:r>
            <a:r>
              <a:rPr lang="en-US" dirty="0" err="1"/>
              <a:t>itilize</a:t>
            </a:r>
            <a:r>
              <a:rPr lang="en-US" dirty="0"/>
              <a:t> </a:t>
            </a:r>
            <a:r>
              <a:rPr lang="en-US" dirty="0" err="1"/>
              <a:t>kèk</a:t>
            </a:r>
            <a:r>
              <a:rPr lang="en-US" dirty="0"/>
              <a:t> CSS </a:t>
            </a:r>
            <a:r>
              <a:rPr lang="en-US" dirty="0" err="1"/>
              <a:t>pou’w</a:t>
            </a:r>
            <a:r>
              <a:rPr lang="en-US" dirty="0"/>
              <a:t> </a:t>
            </a:r>
            <a:r>
              <a:rPr lang="en-US" dirty="0" err="1"/>
              <a:t>akonpli</a:t>
            </a:r>
            <a:r>
              <a:rPr lang="en-US" dirty="0"/>
              <a:t> </a:t>
            </a:r>
            <a:r>
              <a:rPr lang="en-US" dirty="0" err="1"/>
              <a:t>sa</a:t>
            </a:r>
            <a:r>
              <a:rPr lang="en-US" dirty="0"/>
              <a:t> </a:t>
            </a:r>
            <a:r>
              <a:rPr lang="en-US" dirty="0" err="1"/>
              <a:t>ki</a:t>
            </a:r>
            <a:r>
              <a:rPr lang="en-US" dirty="0"/>
              <a:t> nan </a:t>
            </a:r>
            <a:r>
              <a:rPr lang="en-US" dirty="0" err="1"/>
              <a:t>imaj</a:t>
            </a:r>
            <a:r>
              <a:rPr lang="en-US" dirty="0"/>
              <a:t> </a:t>
            </a:r>
            <a:r>
              <a:rPr lang="en-US" dirty="0" err="1"/>
              <a:t>lan</a:t>
            </a:r>
            <a:r>
              <a:rPr lang="en-US" dirty="0"/>
              <a:t>.</a:t>
            </a:r>
            <a:endParaRPr dirty="0"/>
          </a:p>
        </p:txBody>
      </p:sp>
      <p:sp>
        <p:nvSpPr>
          <p:cNvPr id="629" name="Shape 629"/>
          <p:cNvSpPr/>
          <p:nvPr/>
        </p:nvSpPr>
        <p:spPr>
          <a:xfrm>
            <a:off x="2590800" y="124823"/>
            <a:ext cx="6400800" cy="36932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r">
              <a:defRPr b="1">
                <a:latin typeface="Arial"/>
                <a:ea typeface="Arial"/>
                <a:cs typeface="Arial"/>
                <a:sym typeface="Arial"/>
              </a:defRPr>
            </a:pPr>
            <a:r>
              <a:rPr lang="en-US" dirty="0"/>
              <a:t>Tan: </a:t>
            </a:r>
            <a:r>
              <a:rPr lang="en-US" b="0" dirty="0"/>
              <a:t>2</a:t>
            </a:r>
            <a:r>
              <a:rPr b="0" dirty="0"/>
              <a:t>0 min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Shape 631"/>
          <p:cNvSpPr>
            <a:spLocks noGrp="1"/>
          </p:cNvSpPr>
          <p:nvPr>
            <p:ph type="title"/>
          </p:nvPr>
        </p:nvSpPr>
        <p:spPr>
          <a:xfrm>
            <a:off x="304798" y="-2"/>
            <a:ext cx="5470530" cy="653858"/>
          </a:xfrm>
          <a:prstGeom prst="rect">
            <a:avLst/>
          </a:prstGeom>
        </p:spPr>
        <p:txBody>
          <a:bodyPr/>
          <a:lstStyle/>
          <a:p>
            <a:r>
              <a:rPr dirty="0"/>
              <a:t>&gt; </a:t>
            </a:r>
            <a:r>
              <a:rPr lang="en-US" dirty="0" err="1"/>
              <a:t>Tou</a:t>
            </a:r>
            <a:r>
              <a:rPr lang="en-US" dirty="0"/>
              <a:t> </a:t>
            </a:r>
            <a:r>
              <a:rPr lang="en-US" dirty="0" err="1"/>
              <a:t>pa’w</a:t>
            </a:r>
            <a:r>
              <a:rPr dirty="0"/>
              <a:t>!</a:t>
            </a:r>
          </a:p>
        </p:txBody>
      </p:sp>
      <p:pic>
        <p:nvPicPr>
          <p:cNvPr id="632" name="image29.png" descr="Picture 5"/>
          <p:cNvPicPr>
            <a:picLocks noChangeAspect="1"/>
          </p:cNvPicPr>
          <p:nvPr/>
        </p:nvPicPr>
        <p:blipFill>
          <a:blip r:embed="rId2">
            <a:extLst/>
          </a:blip>
          <a:stretch>
            <a:fillRect/>
          </a:stretch>
        </p:blipFill>
        <p:spPr>
          <a:xfrm>
            <a:off x="304800" y="914400"/>
            <a:ext cx="8455743" cy="32766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Shape 642"/>
          <p:cNvSpPr>
            <a:spLocks noGrp="1"/>
          </p:cNvSpPr>
          <p:nvPr>
            <p:ph type="title"/>
          </p:nvPr>
        </p:nvSpPr>
        <p:spPr>
          <a:xfrm>
            <a:off x="390606" y="2953542"/>
            <a:ext cx="8229601" cy="871860"/>
          </a:xfrm>
          <a:prstGeom prst="rect">
            <a:avLst/>
          </a:prstGeom>
        </p:spPr>
        <p:txBody>
          <a:bodyPr/>
          <a:lstStyle/>
          <a:p>
            <a:r>
              <a:rPr lang="en-US" dirty="0" err="1"/>
              <a:t>Kesyon</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err="1"/>
              <a:t>Kle</a:t>
            </a:r>
            <a:r>
              <a:rPr lang="en-US" dirty="0"/>
              <a:t> </a:t>
            </a:r>
            <a:r>
              <a:rPr lang="en-US" dirty="0" err="1"/>
              <a:t>pou</a:t>
            </a:r>
            <a:r>
              <a:rPr lang="en-US" dirty="0"/>
              <a:t> </a:t>
            </a:r>
            <a:r>
              <a:rPr lang="en-US" dirty="0" err="1"/>
              <a:t>reyisi</a:t>
            </a:r>
            <a:r>
              <a:rPr lang="en-US" dirty="0"/>
              <a:t>…</a:t>
            </a:r>
          </a:p>
        </p:txBody>
      </p:sp>
    </p:spTree>
    <p:extLst>
      <p:ext uri="{BB962C8B-B14F-4D97-AF65-F5344CB8AC3E}">
        <p14:creationId xmlns:p14="http://schemas.microsoft.com/office/powerpoint/2010/main" val="1591678497"/>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759A2-2830-D94C-9760-9864DF9C7BC2}"/>
              </a:ext>
            </a:extLst>
          </p:cNvPr>
          <p:cNvSpPr>
            <a:spLocks noGrp="1"/>
          </p:cNvSpPr>
          <p:nvPr>
            <p:ph type="title"/>
          </p:nvPr>
        </p:nvSpPr>
        <p:spPr/>
        <p:txBody>
          <a:bodyPr/>
          <a:lstStyle/>
          <a:p>
            <a:r>
              <a:rPr lang="en-US" dirty="0"/>
              <a:t>Break!</a:t>
            </a:r>
          </a:p>
        </p:txBody>
      </p:sp>
      <p:pic>
        <p:nvPicPr>
          <p:cNvPr id="4" name="Picture 3">
            <a:extLst>
              <a:ext uri="{FF2B5EF4-FFF2-40B4-BE49-F238E27FC236}">
                <a16:creationId xmlns:a16="http://schemas.microsoft.com/office/drawing/2014/main" id="{84346438-41B4-B448-953D-4BDA190DC4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3854"/>
            <a:ext cx="9144000" cy="5746946"/>
          </a:xfrm>
          <a:prstGeom prst="rect">
            <a:avLst/>
          </a:prstGeom>
        </p:spPr>
      </p:pic>
    </p:spTree>
    <p:extLst>
      <p:ext uri="{BB962C8B-B14F-4D97-AF65-F5344CB8AC3E}">
        <p14:creationId xmlns:p14="http://schemas.microsoft.com/office/powerpoint/2010/main" val="131647108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Title 1"/>
          <p:cNvSpPr txBox="1">
            <a:spLocks noGrp="1"/>
          </p:cNvSpPr>
          <p:nvPr>
            <p:ph type="title"/>
          </p:nvPr>
        </p:nvSpPr>
        <p:spPr>
          <a:xfrm>
            <a:off x="390606" y="2953542"/>
            <a:ext cx="8229601" cy="871859"/>
          </a:xfrm>
          <a:prstGeom prst="rect">
            <a:avLst/>
          </a:prstGeom>
        </p:spPr>
        <p:txBody>
          <a:bodyPr>
            <a:normAutofit/>
          </a:bodyPr>
          <a:lstStyle/>
          <a:p>
            <a:r>
              <a:rPr lang="en-US" dirty="0" err="1"/>
              <a:t>Chemen</a:t>
            </a:r>
            <a:r>
              <a:rPr lang="en-US" dirty="0"/>
              <a:t> </a:t>
            </a:r>
            <a:r>
              <a:rPr lang="en-US" dirty="0" err="1"/>
              <a:t>Fichye</a:t>
            </a:r>
            <a:r>
              <a:rPr lang="en-US" dirty="0"/>
              <a:t> </a:t>
            </a:r>
            <a:r>
              <a:rPr lang="en-US" dirty="0" err="1"/>
              <a:t>Relatif</a:t>
            </a:r>
            <a:endParaRPr dirty="0"/>
          </a:p>
        </p:txBody>
      </p:sp>
    </p:spTree>
    <p:extLst>
      <p:ext uri="{BB962C8B-B14F-4D97-AF65-F5344CB8AC3E}">
        <p14:creationId xmlns:p14="http://schemas.microsoft.com/office/powerpoint/2010/main" val="1232317882"/>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Title 1"/>
          <p:cNvSpPr txBox="1">
            <a:spLocks noGrp="1"/>
          </p:cNvSpPr>
          <p:nvPr>
            <p:ph type="title"/>
          </p:nvPr>
        </p:nvSpPr>
        <p:spPr>
          <a:xfrm>
            <a:off x="304799" y="-1"/>
            <a:ext cx="5470528" cy="653856"/>
          </a:xfrm>
          <a:prstGeom prst="rect">
            <a:avLst/>
          </a:prstGeom>
        </p:spPr>
        <p:txBody>
          <a:bodyPr/>
          <a:lstStyle/>
          <a:p>
            <a:r>
              <a:rPr lang="en-US" dirty="0" err="1"/>
              <a:t>Chemen</a:t>
            </a:r>
            <a:r>
              <a:rPr lang="en-US" dirty="0"/>
              <a:t> </a:t>
            </a:r>
            <a:r>
              <a:rPr lang="en-US" dirty="0" err="1"/>
              <a:t>Fichye</a:t>
            </a:r>
            <a:r>
              <a:rPr lang="en-US" dirty="0"/>
              <a:t> </a:t>
            </a:r>
            <a:r>
              <a:rPr lang="en-US" dirty="0" err="1"/>
              <a:t>Relatif</a:t>
            </a:r>
            <a:endParaRPr dirty="0"/>
          </a:p>
        </p:txBody>
      </p:sp>
      <p:pic>
        <p:nvPicPr>
          <p:cNvPr id="327" name="Picture 3" descr="Picture 3"/>
          <p:cNvPicPr>
            <a:picLocks noChangeAspect="1"/>
          </p:cNvPicPr>
          <p:nvPr/>
        </p:nvPicPr>
        <p:blipFill>
          <a:blip r:embed="rId2">
            <a:extLst/>
          </a:blip>
          <a:stretch>
            <a:fillRect/>
          </a:stretch>
        </p:blipFill>
        <p:spPr>
          <a:xfrm>
            <a:off x="15240" y="838200"/>
            <a:ext cx="9128760" cy="4483595"/>
          </a:xfrm>
          <a:prstGeom prst="rect">
            <a:avLst/>
          </a:prstGeom>
          <a:ln w="12700">
            <a:miter lim="400000"/>
          </a:ln>
        </p:spPr>
      </p:pic>
      <p:sp>
        <p:nvSpPr>
          <p:cNvPr id="328" name="Content Placeholder 2"/>
          <p:cNvSpPr txBox="1"/>
          <p:nvPr/>
        </p:nvSpPr>
        <p:spPr>
          <a:xfrm>
            <a:off x="457200" y="5522538"/>
            <a:ext cx="8153400" cy="72586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pPr marL="257175" indent="-257175" defTabSz="685800">
              <a:spcBef>
                <a:spcPts val="400"/>
              </a:spcBef>
              <a:buSzPct val="100000"/>
              <a:buFont typeface="Arial"/>
              <a:buChar char="•"/>
              <a:defRPr b="1">
                <a:latin typeface="Arial"/>
                <a:ea typeface="Arial"/>
                <a:cs typeface="Arial"/>
                <a:sym typeface="Arial"/>
              </a:defRPr>
            </a:pPr>
            <a:r>
              <a:rPr lang="en-US" dirty="0" err="1"/>
              <a:t>Chemen</a:t>
            </a:r>
            <a:r>
              <a:rPr lang="en-US" dirty="0"/>
              <a:t> </a:t>
            </a:r>
            <a:r>
              <a:rPr lang="en-US" dirty="0" err="1"/>
              <a:t>fichyen</a:t>
            </a:r>
            <a:r>
              <a:rPr lang="en-US" dirty="0"/>
              <a:t> relative: </a:t>
            </a:r>
            <a:r>
              <a:rPr lang="en-US" b="0" dirty="0" err="1"/>
              <a:t>Konekte</a:t>
            </a:r>
            <a:r>
              <a:rPr lang="en-US" b="0" dirty="0"/>
              <a:t> </a:t>
            </a:r>
            <a:r>
              <a:rPr lang="en-US" b="0" dirty="0" err="1"/>
              <a:t>avek</a:t>
            </a:r>
            <a:r>
              <a:rPr lang="en-US" b="0" dirty="0"/>
              <a:t> lot </a:t>
            </a:r>
            <a:r>
              <a:rPr lang="en-US" b="0" dirty="0" err="1"/>
              <a:t>fichye</a:t>
            </a:r>
            <a:r>
              <a:rPr lang="en-US" b="0" dirty="0"/>
              <a:t> </a:t>
            </a:r>
            <a:r>
              <a:rPr lang="en-US" b="0" dirty="0" err="1"/>
              <a:t>sou</a:t>
            </a:r>
            <a:r>
              <a:rPr lang="en-US" b="0" dirty="0"/>
              <a:t> </a:t>
            </a:r>
            <a:r>
              <a:rPr lang="en-US" b="0" dirty="0" err="1"/>
              <a:t>òdinatè</a:t>
            </a:r>
            <a:r>
              <a:rPr lang="en-US" b="0" dirty="0"/>
              <a:t> an. Nan </a:t>
            </a:r>
            <a:r>
              <a:rPr lang="en-US" b="0" dirty="0" err="1"/>
              <a:t>examp</a:t>
            </a:r>
            <a:r>
              <a:rPr lang="en-US" b="0" dirty="0"/>
              <a:t> </a:t>
            </a:r>
            <a:r>
              <a:rPr lang="en-US" b="0" dirty="0" err="1"/>
              <a:t>sa</a:t>
            </a:r>
            <a:r>
              <a:rPr lang="en-US" b="0" dirty="0"/>
              <a:t>, </a:t>
            </a:r>
            <a:r>
              <a:rPr lang="en-US" b="0" dirty="0" err="1"/>
              <a:t>fichye</a:t>
            </a:r>
            <a:r>
              <a:rPr lang="en-US" b="0" dirty="0"/>
              <a:t> style </a:t>
            </a:r>
            <a:r>
              <a:rPr lang="en-US" b="0" dirty="0" err="1"/>
              <a:t>lan</a:t>
            </a:r>
            <a:r>
              <a:rPr lang="en-US" b="0" dirty="0"/>
              <a:t> nan </a:t>
            </a:r>
            <a:r>
              <a:rPr lang="en-US" b="0" dirty="0" err="1"/>
              <a:t>menm</a:t>
            </a:r>
            <a:r>
              <a:rPr lang="en-US" b="0" dirty="0"/>
              <a:t> folder </a:t>
            </a:r>
            <a:r>
              <a:rPr lang="en-US" b="0" dirty="0" err="1"/>
              <a:t>avek</a:t>
            </a:r>
            <a:r>
              <a:rPr lang="en-US" b="0" dirty="0"/>
              <a:t> HTML-Bio-</a:t>
            </a:r>
            <a:r>
              <a:rPr lang="en-US" b="0" dirty="0" err="1"/>
              <a:t>withCSS</a:t>
            </a:r>
            <a:r>
              <a:rPr lang="en-US" b="0" dirty="0"/>
              <a:t> </a:t>
            </a:r>
            <a:r>
              <a:rPr lang="en-US" b="0" dirty="0" err="1"/>
              <a:t>lan</a:t>
            </a:r>
            <a:r>
              <a:rPr lang="en-US" b="0" dirty="0"/>
              <a:t>.</a:t>
            </a:r>
            <a:endParaRPr b="0" dirty="0"/>
          </a:p>
        </p:txBody>
      </p:sp>
    </p:spTree>
    <p:extLst>
      <p:ext uri="{BB962C8B-B14F-4D97-AF65-F5344CB8AC3E}">
        <p14:creationId xmlns:p14="http://schemas.microsoft.com/office/powerpoint/2010/main" val="3443507633"/>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Title 1"/>
          <p:cNvSpPr txBox="1">
            <a:spLocks noGrp="1"/>
          </p:cNvSpPr>
          <p:nvPr>
            <p:ph type="title"/>
          </p:nvPr>
        </p:nvSpPr>
        <p:spPr>
          <a:xfrm>
            <a:off x="304799" y="-1"/>
            <a:ext cx="5470528" cy="653856"/>
          </a:xfrm>
          <a:prstGeom prst="rect">
            <a:avLst/>
          </a:prstGeom>
        </p:spPr>
        <p:txBody>
          <a:bodyPr/>
          <a:lstStyle/>
          <a:p>
            <a:r>
              <a:rPr dirty="0"/>
              <a:t>Demo</a:t>
            </a:r>
          </a:p>
        </p:txBody>
      </p:sp>
      <p:sp>
        <p:nvSpPr>
          <p:cNvPr id="338" name="Title 1"/>
          <p:cNvSpPr txBox="1"/>
          <p:nvPr/>
        </p:nvSpPr>
        <p:spPr>
          <a:xfrm>
            <a:off x="304800" y="1447800"/>
            <a:ext cx="8534400" cy="3429000"/>
          </a:xfrm>
          <a:prstGeom prst="rect">
            <a:avLst/>
          </a:prstGeom>
          <a:ln>
            <a:solidFill>
              <a:schemeClr val="accent1"/>
            </a:solidFill>
          </a:ln>
          <a:extLst>
            <a:ext uri="{C572A759-6A51-4108-AA02-DFA0A04FC94B}">
              <ma14:wrappingTextBoxFlag xmlns:ma14="http://schemas.microsoft.com/office/mac/drawingml/2011/main" xmlns="" val="1"/>
            </a:ext>
          </a:extLst>
        </p:spPr>
        <p:txBody>
          <a:bodyPr lIns="45719" rIns="45719" anchor="ctr">
            <a:normAutofit/>
          </a:bodyPr>
          <a:lstStyle/>
          <a:p>
            <a:pPr algn="ctr" defTabSz="685800">
              <a:defRPr sz="3600" b="1" i="1">
                <a:latin typeface="Arial"/>
                <a:ea typeface="Arial"/>
                <a:cs typeface="Arial"/>
                <a:sym typeface="Arial"/>
              </a:defRPr>
            </a:pPr>
            <a:r>
              <a:rPr lang="en-US" dirty="0" err="1"/>
              <a:t>Pwofesè</a:t>
            </a:r>
            <a:r>
              <a:rPr dirty="0"/>
              <a:t>: Demo</a:t>
            </a:r>
            <a:endParaRPr sz="3300" dirty="0">
              <a:latin typeface="Calibri Light"/>
              <a:ea typeface="Calibri Light"/>
              <a:cs typeface="Calibri Light"/>
              <a:sym typeface="Calibri Light"/>
            </a:endParaRPr>
          </a:p>
        </p:txBody>
      </p:sp>
    </p:spTree>
    <p:extLst>
      <p:ext uri="{BB962C8B-B14F-4D97-AF65-F5344CB8AC3E}">
        <p14:creationId xmlns:p14="http://schemas.microsoft.com/office/powerpoint/2010/main" val="3118438801"/>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Title 1"/>
          <p:cNvSpPr txBox="1">
            <a:spLocks noGrp="1"/>
          </p:cNvSpPr>
          <p:nvPr>
            <p:ph type="title"/>
          </p:nvPr>
        </p:nvSpPr>
        <p:spPr>
          <a:xfrm>
            <a:off x="304799" y="-1"/>
            <a:ext cx="5470528" cy="653856"/>
          </a:xfrm>
          <a:prstGeom prst="rect">
            <a:avLst/>
          </a:prstGeom>
        </p:spPr>
        <p:txBody>
          <a:bodyPr>
            <a:normAutofit/>
          </a:bodyPr>
          <a:lstStyle/>
          <a:p>
            <a:r>
              <a:rPr lang="en-US" dirty="0"/>
              <a:t>Pa </a:t>
            </a:r>
            <a:r>
              <a:rPr lang="en-US" dirty="0" err="1"/>
              <a:t>itilize</a:t>
            </a:r>
            <a:r>
              <a:rPr lang="en-US" dirty="0"/>
              <a:t> </a:t>
            </a:r>
            <a:r>
              <a:rPr lang="en-US" dirty="0" err="1"/>
              <a:t>chemen</a:t>
            </a:r>
            <a:r>
              <a:rPr lang="en-US" dirty="0"/>
              <a:t> </a:t>
            </a:r>
            <a:r>
              <a:rPr lang="en-US" dirty="0" err="1"/>
              <a:t>absoli</a:t>
            </a:r>
            <a:endParaRPr dirty="0"/>
          </a:p>
        </p:txBody>
      </p:sp>
      <p:pic>
        <p:nvPicPr>
          <p:cNvPr id="331" name="Picture 5" descr="Picture 5"/>
          <p:cNvPicPr>
            <a:picLocks noChangeAspect="1"/>
          </p:cNvPicPr>
          <p:nvPr/>
        </p:nvPicPr>
        <p:blipFill>
          <a:blip r:embed="rId2">
            <a:extLst/>
          </a:blip>
          <a:stretch>
            <a:fillRect/>
          </a:stretch>
        </p:blipFill>
        <p:spPr>
          <a:xfrm>
            <a:off x="-1930" y="1447800"/>
            <a:ext cx="9123745" cy="1048707"/>
          </a:xfrm>
          <a:prstGeom prst="rect">
            <a:avLst/>
          </a:prstGeom>
          <a:ln w="12700">
            <a:miter lim="400000"/>
          </a:ln>
        </p:spPr>
      </p:pic>
      <p:sp>
        <p:nvSpPr>
          <p:cNvPr id="332" name="Content Placeholder 2"/>
          <p:cNvSpPr txBox="1"/>
          <p:nvPr/>
        </p:nvSpPr>
        <p:spPr>
          <a:xfrm>
            <a:off x="29900" y="2805111"/>
            <a:ext cx="4748516" cy="3367089"/>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lnSpcReduction="10000"/>
          </a:bodyPr>
          <a:lstStyle/>
          <a:p>
            <a:pPr defTabSz="685800">
              <a:spcBef>
                <a:spcPts val="400"/>
              </a:spcBef>
              <a:defRPr sz="2000" b="1">
                <a:latin typeface="Arial"/>
                <a:ea typeface="Arial"/>
                <a:cs typeface="Arial"/>
                <a:sym typeface="Arial"/>
              </a:defRPr>
            </a:pPr>
            <a:r>
              <a:rPr lang="en-US" dirty="0" err="1"/>
              <a:t>Toujou</a:t>
            </a:r>
            <a:r>
              <a:rPr lang="en-US" dirty="0"/>
              <a:t> </a:t>
            </a:r>
            <a:r>
              <a:rPr lang="en-US" dirty="0" err="1"/>
              <a:t>itilize</a:t>
            </a:r>
            <a:r>
              <a:rPr lang="en-US" dirty="0"/>
              <a:t> </a:t>
            </a:r>
            <a:r>
              <a:rPr lang="en-US" dirty="0" err="1"/>
              <a:t>chemen</a:t>
            </a:r>
            <a:r>
              <a:rPr lang="en-US" dirty="0"/>
              <a:t> </a:t>
            </a:r>
            <a:r>
              <a:rPr lang="en-US" dirty="0" err="1"/>
              <a:t>relatif</a:t>
            </a:r>
            <a:endParaRPr sz="2400" dirty="0"/>
          </a:p>
          <a:p>
            <a:pPr marL="257175" indent="-257175" defTabSz="685800">
              <a:spcBef>
                <a:spcPts val="500"/>
              </a:spcBef>
              <a:buSzPct val="100000"/>
              <a:buFont typeface="Arial"/>
              <a:buChar char="•"/>
              <a:defRPr sz="2000">
                <a:latin typeface="Arial"/>
                <a:ea typeface="Arial"/>
                <a:cs typeface="Arial"/>
                <a:sym typeface="Arial"/>
              </a:defRPr>
            </a:pPr>
            <a:endParaRPr sz="2400" dirty="0"/>
          </a:p>
          <a:p>
            <a:pPr marL="257175" indent="-257175" defTabSz="685800">
              <a:spcBef>
                <a:spcPts val="400"/>
              </a:spcBef>
              <a:buSzPct val="100000"/>
              <a:buFont typeface="Arial"/>
              <a:buChar char="•"/>
              <a:defRPr sz="2000">
                <a:latin typeface="Arial"/>
                <a:ea typeface="Arial"/>
                <a:cs typeface="Arial"/>
                <a:sym typeface="Arial"/>
              </a:defRPr>
            </a:pPr>
            <a:r>
              <a:rPr lang="en-US" dirty="0"/>
              <a:t>Si </a:t>
            </a:r>
            <a:r>
              <a:rPr lang="en-US" dirty="0" err="1"/>
              <a:t>ou</a:t>
            </a:r>
            <a:r>
              <a:rPr lang="en-US" dirty="0"/>
              <a:t> </a:t>
            </a:r>
            <a:r>
              <a:rPr lang="en-US" dirty="0" err="1"/>
              <a:t>deplwaye</a:t>
            </a:r>
            <a:r>
              <a:rPr lang="en-US" dirty="0"/>
              <a:t> sit </a:t>
            </a:r>
            <a:r>
              <a:rPr lang="en-US" dirty="0" err="1"/>
              <a:t>ou</a:t>
            </a:r>
            <a:r>
              <a:rPr lang="en-US" dirty="0"/>
              <a:t> san </a:t>
            </a:r>
            <a:r>
              <a:rPr lang="en-US" dirty="0" err="1"/>
              <a:t>yo</a:t>
            </a:r>
            <a:r>
              <a:rPr lang="en-US" dirty="0"/>
              <a:t> </a:t>
            </a:r>
            <a:r>
              <a:rPr lang="en-US" dirty="0" err="1"/>
              <a:t>menm</a:t>
            </a:r>
            <a:r>
              <a:rPr lang="en-US" dirty="0"/>
              <a:t>, </a:t>
            </a:r>
            <a:r>
              <a:rPr lang="en-US" dirty="0" err="1"/>
              <a:t>lyen</a:t>
            </a:r>
            <a:r>
              <a:rPr lang="en-US" dirty="0"/>
              <a:t> </a:t>
            </a:r>
            <a:r>
              <a:rPr lang="en-US" dirty="0" err="1"/>
              <a:t>yo</a:t>
            </a:r>
            <a:r>
              <a:rPr lang="en-US" dirty="0"/>
              <a:t> pap </a:t>
            </a:r>
            <a:r>
              <a:rPr lang="en-US" dirty="0" err="1"/>
              <a:t>fonksyone</a:t>
            </a:r>
            <a:endParaRPr lang="en-US" dirty="0"/>
          </a:p>
          <a:p>
            <a:pPr marL="257175" indent="-257175" defTabSz="685800">
              <a:spcBef>
                <a:spcPts val="400"/>
              </a:spcBef>
              <a:buSzPct val="100000"/>
              <a:buFont typeface="Arial"/>
              <a:buChar char="•"/>
              <a:defRPr sz="2000">
                <a:latin typeface="Arial"/>
                <a:ea typeface="Arial"/>
                <a:cs typeface="Arial"/>
                <a:sym typeface="Arial"/>
              </a:defRPr>
            </a:pPr>
            <a:endParaRPr lang="en-US" dirty="0"/>
          </a:p>
          <a:p>
            <a:pPr marL="257175" indent="-257175" defTabSz="685800">
              <a:spcBef>
                <a:spcPts val="400"/>
              </a:spcBef>
              <a:buSzPct val="100000"/>
              <a:buFont typeface="Arial"/>
              <a:buChar char="•"/>
              <a:defRPr sz="2000">
                <a:latin typeface="Arial"/>
                <a:ea typeface="Arial"/>
                <a:cs typeface="Arial"/>
                <a:sym typeface="Arial"/>
              </a:defRPr>
            </a:pPr>
            <a:r>
              <a:rPr lang="en-US" dirty="0" err="1"/>
              <a:t>Menm</a:t>
            </a:r>
            <a:r>
              <a:rPr lang="en-US" dirty="0"/>
              <a:t> </a:t>
            </a:r>
            <a:r>
              <a:rPr lang="en-US" dirty="0" err="1"/>
              <a:t>bagay</a:t>
            </a:r>
            <a:r>
              <a:rPr lang="en-US" dirty="0"/>
              <a:t> </a:t>
            </a:r>
            <a:r>
              <a:rPr lang="en-US" dirty="0" err="1"/>
              <a:t>lan</a:t>
            </a:r>
            <a:r>
              <a:rPr lang="en-US" dirty="0"/>
              <a:t> </a:t>
            </a:r>
            <a:r>
              <a:rPr lang="en-US" dirty="0" err="1"/>
              <a:t>ap</a:t>
            </a:r>
            <a:r>
              <a:rPr lang="en-US" dirty="0"/>
              <a:t> </a:t>
            </a:r>
            <a:r>
              <a:rPr lang="en-US" dirty="0" err="1"/>
              <a:t>pase</a:t>
            </a:r>
            <a:r>
              <a:rPr lang="en-US" dirty="0"/>
              <a:t> </a:t>
            </a:r>
            <a:r>
              <a:rPr lang="en-US" dirty="0" err="1"/>
              <a:t>si’w</a:t>
            </a:r>
            <a:r>
              <a:rPr lang="en-US" dirty="0"/>
              <a:t> move folder nan lot </a:t>
            </a:r>
            <a:r>
              <a:rPr lang="en-US" dirty="0" err="1"/>
              <a:t>kote</a:t>
            </a:r>
            <a:r>
              <a:rPr lang="en-US" dirty="0"/>
              <a:t> </a:t>
            </a:r>
            <a:r>
              <a:rPr lang="en-US" dirty="0" err="1"/>
              <a:t>sou</a:t>
            </a:r>
            <a:r>
              <a:rPr lang="en-US" dirty="0"/>
              <a:t> </a:t>
            </a:r>
            <a:r>
              <a:rPr lang="en-US" dirty="0" err="1"/>
              <a:t>òdinatè’w</a:t>
            </a:r>
            <a:r>
              <a:rPr lang="en-US" dirty="0"/>
              <a:t>. </a:t>
            </a:r>
          </a:p>
          <a:p>
            <a:pPr marL="257175" indent="-257175" defTabSz="685800">
              <a:spcBef>
                <a:spcPts val="400"/>
              </a:spcBef>
              <a:buSzPct val="100000"/>
              <a:buFont typeface="Arial"/>
              <a:buChar char="•"/>
              <a:defRPr sz="2000">
                <a:latin typeface="Arial"/>
                <a:ea typeface="Arial"/>
                <a:cs typeface="Arial"/>
                <a:sym typeface="Arial"/>
              </a:defRPr>
            </a:pPr>
            <a:endParaRPr sz="2100" dirty="0"/>
          </a:p>
          <a:p>
            <a:pPr marL="257175" indent="-257175" defTabSz="685800">
              <a:spcBef>
                <a:spcPts val="400"/>
              </a:spcBef>
              <a:buSzPct val="100000"/>
              <a:buFont typeface="Arial"/>
              <a:buChar char="•"/>
              <a:defRPr sz="2000">
                <a:latin typeface="Arial"/>
                <a:ea typeface="Arial"/>
                <a:cs typeface="Arial"/>
                <a:sym typeface="Arial"/>
              </a:defRPr>
            </a:pPr>
            <a:r>
              <a:rPr lang="en-US" dirty="0" err="1"/>
              <a:t>Sonje</a:t>
            </a:r>
            <a:r>
              <a:rPr lang="en-US" dirty="0"/>
              <a:t> </a:t>
            </a:r>
            <a:r>
              <a:rPr lang="en-US" dirty="0" err="1"/>
              <a:t>ke</a:t>
            </a:r>
            <a:r>
              <a:rPr lang="en-US" dirty="0"/>
              <a:t> </a:t>
            </a:r>
            <a:r>
              <a:rPr lang="en-US" dirty="0" err="1"/>
              <a:t>sou</a:t>
            </a:r>
            <a:r>
              <a:rPr lang="en-US" dirty="0"/>
              <a:t> internet, pa gen </a:t>
            </a:r>
            <a:r>
              <a:rPr lang="en-US" dirty="0" err="1"/>
              <a:t>bagay</a:t>
            </a:r>
            <a:r>
              <a:rPr lang="en-US" dirty="0"/>
              <a:t> </a:t>
            </a:r>
            <a:r>
              <a:rPr lang="en-US" dirty="0" err="1"/>
              <a:t>ki</a:t>
            </a:r>
            <a:r>
              <a:rPr lang="en-US" dirty="0"/>
              <a:t> “C:” drive </a:t>
            </a:r>
            <a:r>
              <a:rPr lang="en-US" dirty="0" err="1"/>
              <a:t>sou</a:t>
            </a:r>
            <a:r>
              <a:rPr lang="en-US" dirty="0"/>
              <a:t> li.</a:t>
            </a:r>
            <a:endParaRPr dirty="0"/>
          </a:p>
        </p:txBody>
      </p:sp>
      <p:pic>
        <p:nvPicPr>
          <p:cNvPr id="333" name="Picture 2" descr="Picture 2"/>
          <p:cNvPicPr>
            <a:picLocks noChangeAspect="1"/>
          </p:cNvPicPr>
          <p:nvPr/>
        </p:nvPicPr>
        <p:blipFill>
          <a:blip r:embed="rId3">
            <a:extLst/>
          </a:blip>
          <a:stretch>
            <a:fillRect/>
          </a:stretch>
        </p:blipFill>
        <p:spPr>
          <a:xfrm>
            <a:off x="4930814" y="2667000"/>
            <a:ext cx="3945456" cy="3393091"/>
          </a:xfrm>
          <a:prstGeom prst="rect">
            <a:avLst/>
          </a:prstGeom>
          <a:ln w="12700">
            <a:miter lim="400000"/>
          </a:ln>
        </p:spPr>
      </p:pic>
      <p:sp>
        <p:nvSpPr>
          <p:cNvPr id="334" name="Content Placeholder 2"/>
          <p:cNvSpPr txBox="1"/>
          <p:nvPr/>
        </p:nvSpPr>
        <p:spPr>
          <a:xfrm>
            <a:off x="29900" y="816767"/>
            <a:ext cx="4748516" cy="63103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pPr defTabSz="685800">
              <a:lnSpc>
                <a:spcPct val="90000"/>
              </a:lnSpc>
              <a:spcBef>
                <a:spcPts val="800"/>
              </a:spcBef>
              <a:defRPr sz="3700" b="1">
                <a:solidFill>
                  <a:srgbClr val="FF0000"/>
                </a:solidFill>
                <a:latin typeface="Arial"/>
                <a:ea typeface="Arial"/>
                <a:cs typeface="Arial"/>
                <a:sym typeface="Arial"/>
              </a:defRPr>
            </a:pPr>
            <a:r>
              <a:rPr lang="en-US" dirty="0" err="1"/>
              <a:t>Trè</a:t>
            </a:r>
            <a:r>
              <a:rPr lang="en-US" dirty="0"/>
              <a:t> </a:t>
            </a:r>
            <a:r>
              <a:rPr lang="en-US" dirty="0" err="1"/>
              <a:t>trè</a:t>
            </a:r>
            <a:r>
              <a:rPr lang="en-US" dirty="0"/>
              <a:t> mal</a:t>
            </a:r>
            <a:endParaRPr dirty="0"/>
          </a:p>
        </p:txBody>
      </p:sp>
      <p:sp>
        <p:nvSpPr>
          <p:cNvPr id="335" name="Straight Arrow Connector 10"/>
          <p:cNvSpPr/>
          <p:nvPr/>
        </p:nvSpPr>
        <p:spPr>
          <a:xfrm>
            <a:off x="2661138" y="1132282"/>
            <a:ext cx="2403231" cy="624121"/>
          </a:xfrm>
          <a:prstGeom prst="line">
            <a:avLst/>
          </a:prstGeom>
          <a:ln w="73025">
            <a:solidFill>
              <a:srgbClr val="FF0000"/>
            </a:solidFill>
            <a:miter/>
            <a:tailEnd type="triangle"/>
          </a:ln>
        </p:spPr>
        <p:txBody>
          <a:bodyPr lIns="45719" rIns="45719"/>
          <a:lstStyle/>
          <a:p>
            <a:endParaRPr/>
          </a:p>
        </p:txBody>
      </p:sp>
    </p:spTree>
    <p:extLst>
      <p:ext uri="{BB962C8B-B14F-4D97-AF65-F5344CB8AC3E}">
        <p14:creationId xmlns:p14="http://schemas.microsoft.com/office/powerpoint/2010/main" val="1127574989"/>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Rectangle 2"/>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341" name="TextBox 3"/>
          <p:cNvSpPr txBox="1"/>
          <p:nvPr/>
        </p:nvSpPr>
        <p:spPr>
          <a:xfrm>
            <a:off x="304800" y="914399"/>
            <a:ext cx="8686800" cy="169277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b="1">
                <a:latin typeface="Arial"/>
                <a:ea typeface="Arial"/>
                <a:cs typeface="Arial"/>
                <a:sym typeface="Arial"/>
              </a:defRPr>
            </a:pPr>
            <a:r>
              <a:rPr lang="en-US" sz="2400" b="1" dirty="0" err="1">
                <a:sym typeface="Arial"/>
              </a:rPr>
              <a:t>Egzèsis</a:t>
            </a:r>
            <a:endParaRPr dirty="0"/>
          </a:p>
          <a:p>
            <a:pPr>
              <a:defRPr sz="2400">
                <a:latin typeface="Arial"/>
                <a:ea typeface="Arial"/>
                <a:cs typeface="Arial"/>
                <a:sym typeface="Arial"/>
              </a:defRPr>
            </a:pPr>
            <a:endParaRPr dirty="0"/>
          </a:p>
          <a:p>
            <a:r>
              <a:rPr lang="en-US" sz="2800" dirty="0"/>
              <a:t> </a:t>
            </a:r>
            <a:r>
              <a:rPr lang="en-US" sz="2800" dirty="0" err="1"/>
              <a:t>Itilize</a:t>
            </a:r>
            <a:r>
              <a:rPr lang="en-US" sz="2800" dirty="0"/>
              <a:t> </a:t>
            </a:r>
            <a:r>
              <a:rPr lang="en-US" sz="2800" dirty="0" err="1"/>
              <a:t>chemen</a:t>
            </a:r>
            <a:r>
              <a:rPr lang="en-US" sz="2800" dirty="0"/>
              <a:t> </a:t>
            </a:r>
            <a:r>
              <a:rPr lang="en-US" sz="2800" dirty="0" err="1"/>
              <a:t>relatif</a:t>
            </a:r>
            <a:r>
              <a:rPr lang="en-US" sz="2800" dirty="0"/>
              <a:t> </a:t>
            </a:r>
            <a:r>
              <a:rPr lang="en-US" sz="2800" dirty="0" err="1"/>
              <a:t>pou'w</a:t>
            </a:r>
            <a:r>
              <a:rPr lang="en-US" sz="2800" dirty="0"/>
              <a:t> </a:t>
            </a:r>
            <a:r>
              <a:rPr lang="en-US" sz="2800" dirty="0" err="1"/>
              <a:t>konekte</a:t>
            </a:r>
            <a:r>
              <a:rPr lang="en-US" sz="2800" dirty="0"/>
              <a:t> HTML </a:t>
            </a:r>
            <a:r>
              <a:rPr lang="en-US" sz="2800" dirty="0" err="1"/>
              <a:t>avek</a:t>
            </a:r>
            <a:r>
              <a:rPr lang="en-US" sz="2800" dirty="0"/>
              <a:t> CSS nan </a:t>
            </a:r>
            <a:r>
              <a:rPr lang="en-US" sz="2800" dirty="0" err="1"/>
              <a:t>chak</a:t>
            </a:r>
            <a:r>
              <a:rPr lang="en-US" sz="2800" dirty="0"/>
              <a:t> folder.</a:t>
            </a:r>
          </a:p>
        </p:txBody>
      </p:sp>
      <p:sp>
        <p:nvSpPr>
          <p:cNvPr id="342" name="Rectangle 4"/>
          <p:cNvSpPr txBox="1"/>
          <p:nvPr/>
        </p:nvSpPr>
        <p:spPr>
          <a:xfrm>
            <a:off x="304800" y="98052"/>
            <a:ext cx="5257800" cy="46166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rPr dirty="0"/>
              <a:t>&gt; </a:t>
            </a:r>
            <a:r>
              <a:rPr lang="en-US" dirty="0" err="1"/>
              <a:t>Tou</a:t>
            </a:r>
            <a:r>
              <a:rPr lang="en-US" dirty="0"/>
              <a:t> </a:t>
            </a:r>
            <a:r>
              <a:rPr lang="en-US" dirty="0" err="1"/>
              <a:t>pa’w</a:t>
            </a:r>
            <a:r>
              <a:rPr dirty="0"/>
              <a:t>!!</a:t>
            </a:r>
          </a:p>
        </p:txBody>
      </p:sp>
      <p:sp>
        <p:nvSpPr>
          <p:cNvPr id="343" name="TextBox 5"/>
          <p:cNvSpPr txBox="1"/>
          <p:nvPr/>
        </p:nvSpPr>
        <p:spPr>
          <a:xfrm>
            <a:off x="2971800" y="124824"/>
            <a:ext cx="6019800" cy="369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r">
              <a:defRPr b="1">
                <a:latin typeface="Arial"/>
                <a:ea typeface="Arial"/>
                <a:cs typeface="Arial"/>
                <a:sym typeface="Arial"/>
              </a:defRPr>
            </a:pPr>
            <a:r>
              <a:rPr lang="en-US" dirty="0"/>
              <a:t>Tan</a:t>
            </a:r>
            <a:r>
              <a:rPr dirty="0"/>
              <a:t>: </a:t>
            </a:r>
            <a:r>
              <a:rPr b="0" dirty="0"/>
              <a:t>1</a:t>
            </a:r>
            <a:r>
              <a:rPr lang="en-US" b="0" dirty="0"/>
              <a:t>5</a:t>
            </a:r>
            <a:r>
              <a:rPr b="0" dirty="0"/>
              <a:t> min</a:t>
            </a:r>
          </a:p>
        </p:txBody>
      </p:sp>
    </p:spTree>
    <p:extLst>
      <p:ext uri="{BB962C8B-B14F-4D97-AF65-F5344CB8AC3E}">
        <p14:creationId xmlns:p14="http://schemas.microsoft.com/office/powerpoint/2010/main" val="615178015"/>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Title 1"/>
          <p:cNvSpPr txBox="1">
            <a:spLocks noGrp="1"/>
          </p:cNvSpPr>
          <p:nvPr>
            <p:ph type="title"/>
          </p:nvPr>
        </p:nvSpPr>
        <p:spPr>
          <a:xfrm>
            <a:off x="390606" y="2953542"/>
            <a:ext cx="8229601" cy="871859"/>
          </a:xfrm>
          <a:prstGeom prst="rect">
            <a:avLst/>
          </a:prstGeom>
        </p:spPr>
        <p:txBody>
          <a:bodyPr/>
          <a:lstStyle/>
          <a:p>
            <a:r>
              <a:rPr lang="en-US" dirty="0"/>
              <a:t>Flexbox</a:t>
            </a:r>
            <a:endParaRPr dirty="0"/>
          </a:p>
        </p:txBody>
      </p:sp>
    </p:spTree>
    <p:extLst>
      <p:ext uri="{BB962C8B-B14F-4D97-AF65-F5344CB8AC3E}">
        <p14:creationId xmlns:p14="http://schemas.microsoft.com/office/powerpoint/2010/main" val="887345202"/>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Rectangle 5"/>
          <p:cNvSpPr txBox="1"/>
          <p:nvPr/>
        </p:nvSpPr>
        <p:spPr>
          <a:xfrm>
            <a:off x="304800" y="98052"/>
            <a:ext cx="5257800" cy="46166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rPr lang="en-US" dirty="0"/>
              <a:t>Layout</a:t>
            </a:r>
            <a:endParaRPr dirty="0"/>
          </a:p>
        </p:txBody>
      </p:sp>
      <p:sp>
        <p:nvSpPr>
          <p:cNvPr id="413" name="Straight Connector 10"/>
          <p:cNvSpPr/>
          <p:nvPr/>
        </p:nvSpPr>
        <p:spPr>
          <a:xfrm>
            <a:off x="0" y="653853"/>
            <a:ext cx="9144000" cy="1"/>
          </a:xfrm>
          <a:prstGeom prst="line">
            <a:avLst/>
          </a:prstGeom>
          <a:ln w="41275">
            <a:solidFill>
              <a:srgbClr val="C83232"/>
            </a:solidFill>
            <a:miter/>
          </a:ln>
        </p:spPr>
        <p:txBody>
          <a:bodyPr lIns="45719" rIns="45719"/>
          <a:lstStyle/>
          <a:p>
            <a:endParaRPr/>
          </a:p>
        </p:txBody>
      </p:sp>
      <p:pic>
        <p:nvPicPr>
          <p:cNvPr id="414" name="Picture 1" descr="Picture 1"/>
          <p:cNvPicPr>
            <a:picLocks noChangeAspect="1"/>
          </p:cNvPicPr>
          <p:nvPr/>
        </p:nvPicPr>
        <p:blipFill>
          <a:blip r:embed="rId2">
            <a:extLst/>
          </a:blip>
          <a:stretch>
            <a:fillRect/>
          </a:stretch>
        </p:blipFill>
        <p:spPr>
          <a:xfrm>
            <a:off x="2057400" y="838200"/>
            <a:ext cx="5402504" cy="5410200"/>
          </a:xfrm>
          <a:prstGeom prst="rect">
            <a:avLst/>
          </a:prstGeom>
          <a:ln w="12700">
            <a:miter lim="400000"/>
          </a:ln>
        </p:spPr>
      </p:pic>
    </p:spTree>
    <p:extLst>
      <p:ext uri="{BB962C8B-B14F-4D97-AF65-F5344CB8AC3E}">
        <p14:creationId xmlns:p14="http://schemas.microsoft.com/office/powerpoint/2010/main" val="4173449960"/>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Title 1"/>
          <p:cNvSpPr txBox="1">
            <a:spLocks noGrp="1"/>
          </p:cNvSpPr>
          <p:nvPr>
            <p:ph type="title"/>
          </p:nvPr>
        </p:nvSpPr>
        <p:spPr>
          <a:xfrm>
            <a:off x="304799" y="-1"/>
            <a:ext cx="5470528" cy="653856"/>
          </a:xfrm>
          <a:prstGeom prst="rect">
            <a:avLst/>
          </a:prstGeom>
        </p:spPr>
        <p:txBody>
          <a:bodyPr/>
          <a:lstStyle/>
          <a:p>
            <a:r>
              <a:rPr dirty="0"/>
              <a:t>Demo</a:t>
            </a:r>
          </a:p>
        </p:txBody>
      </p:sp>
      <p:sp>
        <p:nvSpPr>
          <p:cNvPr id="483" name="Title 1"/>
          <p:cNvSpPr txBox="1"/>
          <p:nvPr/>
        </p:nvSpPr>
        <p:spPr>
          <a:xfrm>
            <a:off x="304800" y="1447800"/>
            <a:ext cx="8534400" cy="3429000"/>
          </a:xfrm>
          <a:prstGeom prst="rect">
            <a:avLst/>
          </a:prstGeom>
          <a:ln>
            <a:solidFill>
              <a:schemeClr val="accent1"/>
            </a:solidFill>
          </a:ln>
          <a:extLst>
            <a:ext uri="{C572A759-6A51-4108-AA02-DFA0A04FC94B}">
              <ma14:wrappingTextBoxFlag xmlns:ma14="http://schemas.microsoft.com/office/mac/drawingml/2011/main" xmlns="" val="1"/>
            </a:ext>
          </a:extLst>
        </p:spPr>
        <p:txBody>
          <a:bodyPr lIns="45719" rIns="45719" anchor="ctr">
            <a:normAutofit/>
          </a:bodyPr>
          <a:lstStyle/>
          <a:p>
            <a:pPr algn="ctr" defTabSz="685800">
              <a:defRPr sz="3600" b="1" i="1">
                <a:latin typeface="Arial"/>
                <a:ea typeface="Arial"/>
                <a:cs typeface="Arial"/>
                <a:sym typeface="Arial"/>
              </a:defRPr>
            </a:pPr>
            <a:r>
              <a:rPr lang="en-US" dirty="0" err="1"/>
              <a:t>Pwofesè</a:t>
            </a:r>
            <a:r>
              <a:rPr dirty="0"/>
              <a:t>: Demo</a:t>
            </a:r>
          </a:p>
        </p:txBody>
      </p:sp>
    </p:spTree>
    <p:extLst>
      <p:ext uri="{BB962C8B-B14F-4D97-AF65-F5344CB8AC3E}">
        <p14:creationId xmlns:p14="http://schemas.microsoft.com/office/powerpoint/2010/main" val="838205914"/>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Title 1"/>
          <p:cNvSpPr txBox="1">
            <a:spLocks noGrp="1"/>
          </p:cNvSpPr>
          <p:nvPr>
            <p:ph type="title"/>
          </p:nvPr>
        </p:nvSpPr>
        <p:spPr>
          <a:xfrm>
            <a:off x="390606" y="2953542"/>
            <a:ext cx="8229601" cy="871859"/>
          </a:xfrm>
          <a:prstGeom prst="rect">
            <a:avLst/>
          </a:prstGeom>
        </p:spPr>
        <p:txBody>
          <a:bodyPr/>
          <a:lstStyle/>
          <a:p>
            <a:r>
              <a:rPr lang="en-US" dirty="0" err="1"/>
              <a:t>Kesyon</a:t>
            </a:r>
            <a:r>
              <a:rPr dirty="0"/>
              <a:t>?</a:t>
            </a:r>
          </a:p>
        </p:txBody>
      </p:sp>
    </p:spTree>
    <p:extLst>
      <p:ext uri="{BB962C8B-B14F-4D97-AF65-F5344CB8AC3E}">
        <p14:creationId xmlns:p14="http://schemas.microsoft.com/office/powerpoint/2010/main" val="61716922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Pa </a:t>
            </a:r>
            <a:r>
              <a:rPr lang="en-US" dirty="0" err="1"/>
              <a:t>devni</a:t>
            </a:r>
            <a:r>
              <a:rPr lang="en-US" dirty="0"/>
              <a:t> </a:t>
            </a:r>
            <a:r>
              <a:rPr lang="en-US" dirty="0" err="1"/>
              <a:t>tankou</a:t>
            </a:r>
            <a:r>
              <a:rPr lang="en-US" dirty="0"/>
              <a:t> </a:t>
            </a:r>
            <a:r>
              <a:rPr lang="en-US" dirty="0" err="1"/>
              <a:t>misye</a:t>
            </a:r>
            <a:r>
              <a:rPr lang="en-US" dirty="0"/>
              <a:t>…</a:t>
            </a:r>
          </a:p>
        </p:txBody>
      </p:sp>
      <p:pic>
        <p:nvPicPr>
          <p:cNvPr id="3" name="Picture 2"/>
          <p:cNvPicPr>
            <a:picLocks noChangeAspect="1"/>
          </p:cNvPicPr>
          <p:nvPr/>
        </p:nvPicPr>
        <p:blipFill>
          <a:blip r:embed="rId3"/>
          <a:stretch>
            <a:fillRect/>
          </a:stretch>
        </p:blipFill>
        <p:spPr>
          <a:xfrm>
            <a:off x="-6439" y="666733"/>
            <a:ext cx="9192194" cy="6721792"/>
          </a:xfrm>
          <a:prstGeom prst="rect">
            <a:avLst/>
          </a:prstGeom>
        </p:spPr>
      </p:pic>
    </p:spTree>
    <p:extLst>
      <p:ext uri="{BB962C8B-B14F-4D97-AF65-F5344CB8AC3E}">
        <p14:creationId xmlns:p14="http://schemas.microsoft.com/office/powerpoint/2010/main" val="289283299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7" name="Title 1"/>
          <p:cNvSpPr txBox="1">
            <a:spLocks noGrp="1"/>
          </p:cNvSpPr>
          <p:nvPr>
            <p:ph type="title"/>
          </p:nvPr>
        </p:nvSpPr>
        <p:spPr>
          <a:xfrm>
            <a:off x="390606" y="2953542"/>
            <a:ext cx="8229601" cy="871859"/>
          </a:xfrm>
          <a:prstGeom prst="rect">
            <a:avLst/>
          </a:prstGeom>
        </p:spPr>
        <p:txBody>
          <a:bodyPr/>
          <a:lstStyle/>
          <a:p>
            <a:r>
              <a:t>CSS Resets</a:t>
            </a:r>
          </a:p>
        </p:txBody>
      </p:sp>
    </p:spTree>
    <p:extLst>
      <p:ext uri="{BB962C8B-B14F-4D97-AF65-F5344CB8AC3E}">
        <p14:creationId xmlns:p14="http://schemas.microsoft.com/office/powerpoint/2010/main" val="1006934273"/>
      </p:ext>
    </p:extLst>
  </p:cSld>
  <p:clrMapOvr>
    <a:masterClrMapping/>
  </p:clrMapOvr>
  <p:transition spd="slow">
    <p:dissolv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9" name="Title 1"/>
          <p:cNvSpPr txBox="1">
            <a:spLocks noGrp="1"/>
          </p:cNvSpPr>
          <p:nvPr>
            <p:ph type="title"/>
          </p:nvPr>
        </p:nvSpPr>
        <p:spPr>
          <a:xfrm>
            <a:off x="304800" y="-1"/>
            <a:ext cx="7086600" cy="653856"/>
          </a:xfrm>
          <a:prstGeom prst="rect">
            <a:avLst/>
          </a:prstGeom>
        </p:spPr>
        <p:txBody>
          <a:bodyPr/>
          <a:lstStyle>
            <a:lvl1pPr>
              <a:defRPr sz="2100"/>
            </a:lvl1pPr>
          </a:lstStyle>
          <a:p>
            <a:r>
              <a:t>Loading Multiple CSS Files ***(Very Important!!!)***</a:t>
            </a:r>
          </a:p>
        </p:txBody>
      </p:sp>
      <p:pic>
        <p:nvPicPr>
          <p:cNvPr id="540" name="Picture 3" descr="Picture 3"/>
          <p:cNvPicPr>
            <a:picLocks noChangeAspect="1"/>
          </p:cNvPicPr>
          <p:nvPr/>
        </p:nvPicPr>
        <p:blipFill>
          <a:blip r:embed="rId2">
            <a:extLst/>
          </a:blip>
          <a:stretch>
            <a:fillRect/>
          </a:stretch>
        </p:blipFill>
        <p:spPr>
          <a:xfrm>
            <a:off x="331595" y="762000"/>
            <a:ext cx="8545216" cy="3141803"/>
          </a:xfrm>
          <a:prstGeom prst="rect">
            <a:avLst/>
          </a:prstGeom>
          <a:ln w="12700">
            <a:miter lim="400000"/>
          </a:ln>
        </p:spPr>
      </p:pic>
      <p:sp>
        <p:nvSpPr>
          <p:cNvPr id="541" name="Shape 70"/>
          <p:cNvSpPr txBox="1"/>
          <p:nvPr/>
        </p:nvSpPr>
        <p:spPr>
          <a:xfrm>
            <a:off x="321546" y="3977290"/>
            <a:ext cx="8555265" cy="2298304"/>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marL="257175" indent="-257175" defTabSz="685800">
              <a:spcBef>
                <a:spcPts val="400"/>
              </a:spcBef>
              <a:buSzPct val="100000"/>
              <a:buFont typeface="Arial"/>
              <a:buChar char="•"/>
              <a:defRPr>
                <a:latin typeface="Arial"/>
                <a:ea typeface="Arial"/>
                <a:cs typeface="Arial"/>
                <a:sym typeface="Arial"/>
              </a:defRPr>
            </a:pPr>
            <a:r>
              <a:t>We can link our documents to more than one stylesheet at a time—one of the most powerful features of CSS/HTML.</a:t>
            </a:r>
            <a:endParaRPr sz="2400"/>
          </a:p>
          <a:p>
            <a:pPr marL="257175" indent="-257175" defTabSz="685800">
              <a:spcBef>
                <a:spcPts val="500"/>
              </a:spcBef>
              <a:buSzPct val="100000"/>
              <a:buFont typeface="Arial"/>
              <a:buChar char="•"/>
              <a:defRPr>
                <a:latin typeface="Arial"/>
                <a:ea typeface="Arial"/>
                <a:cs typeface="Arial"/>
                <a:sym typeface="Arial"/>
              </a:defRPr>
            </a:pPr>
            <a:endParaRPr sz="2400"/>
          </a:p>
          <a:p>
            <a:pPr marL="257175" indent="-257175" defTabSz="685800">
              <a:spcBef>
                <a:spcPts val="400"/>
              </a:spcBef>
              <a:buSzPct val="100000"/>
              <a:buFont typeface="Arial"/>
              <a:buChar char="•"/>
              <a:defRPr>
                <a:latin typeface="Arial"/>
                <a:ea typeface="Arial"/>
                <a:cs typeface="Arial"/>
                <a:sym typeface="Arial"/>
              </a:defRPr>
            </a:pPr>
            <a:r>
              <a:t>By tapping into different stylesheets simultaneously, we can create complex layouts with plenty of design rules.</a:t>
            </a:r>
            <a:endParaRPr sz="2400"/>
          </a:p>
          <a:p>
            <a:pPr marL="257175" indent="-257175" defTabSz="685800">
              <a:spcBef>
                <a:spcPts val="500"/>
              </a:spcBef>
              <a:buSzPct val="100000"/>
              <a:buFont typeface="Arial"/>
              <a:buChar char="•"/>
              <a:defRPr>
                <a:latin typeface="Arial"/>
                <a:ea typeface="Arial"/>
                <a:cs typeface="Arial"/>
                <a:sym typeface="Arial"/>
              </a:defRPr>
            </a:pPr>
            <a:endParaRPr sz="2400"/>
          </a:p>
          <a:p>
            <a:pPr marL="257175" indent="-257175" defTabSz="685800">
              <a:spcBef>
                <a:spcPts val="400"/>
              </a:spcBef>
              <a:buSzPct val="100000"/>
              <a:buFont typeface="Arial"/>
              <a:buChar char="•"/>
              <a:defRPr>
                <a:latin typeface="Arial"/>
                <a:ea typeface="Arial"/>
                <a:cs typeface="Arial"/>
                <a:sym typeface="Arial"/>
              </a:defRPr>
            </a:pPr>
            <a:r>
              <a:t>Just remember: the loading </a:t>
            </a:r>
            <a:r>
              <a:rPr b="1" i="1" u="sng"/>
              <a:t>order matters!!!</a:t>
            </a:r>
          </a:p>
        </p:txBody>
      </p:sp>
    </p:spTree>
    <p:extLst>
      <p:ext uri="{BB962C8B-B14F-4D97-AF65-F5344CB8AC3E}">
        <p14:creationId xmlns:p14="http://schemas.microsoft.com/office/powerpoint/2010/main" val="4113524255"/>
      </p:ext>
    </p:extLst>
  </p:cSld>
  <p:clrMapOvr>
    <a:masterClrMapping/>
  </p:clrMapOvr>
  <p:transition spd="slow">
    <p:dissolv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3" name="Title 1"/>
          <p:cNvSpPr txBox="1">
            <a:spLocks noGrp="1"/>
          </p:cNvSpPr>
          <p:nvPr>
            <p:ph type="title"/>
          </p:nvPr>
        </p:nvSpPr>
        <p:spPr>
          <a:xfrm>
            <a:off x="304799" y="-1"/>
            <a:ext cx="5470528" cy="653856"/>
          </a:xfrm>
          <a:prstGeom prst="rect">
            <a:avLst/>
          </a:prstGeom>
        </p:spPr>
        <p:txBody>
          <a:bodyPr/>
          <a:lstStyle/>
          <a:p>
            <a:r>
              <a:t>What Browser?</a:t>
            </a:r>
          </a:p>
        </p:txBody>
      </p:sp>
      <p:sp>
        <p:nvSpPr>
          <p:cNvPr id="544" name="Title 1"/>
          <p:cNvSpPr txBox="1"/>
          <p:nvPr/>
        </p:nvSpPr>
        <p:spPr>
          <a:xfrm>
            <a:off x="457200" y="1600200"/>
            <a:ext cx="8229600" cy="350520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pPr algn="ctr" defTabSz="685800">
              <a:defRPr sz="3000" i="1">
                <a:latin typeface="Arial"/>
                <a:ea typeface="Arial"/>
                <a:cs typeface="Arial"/>
                <a:sym typeface="Arial"/>
              </a:defRPr>
            </a:pPr>
            <a:r>
              <a:t>By a show of hands…</a:t>
            </a:r>
            <a:endParaRPr sz="3300">
              <a:latin typeface="Calibri Light"/>
              <a:ea typeface="Calibri Light"/>
              <a:cs typeface="Calibri Light"/>
              <a:sym typeface="Calibri Light"/>
            </a:endParaRPr>
          </a:p>
          <a:p>
            <a:pPr algn="ctr" defTabSz="685800">
              <a:defRPr sz="4200" b="1" i="1">
                <a:latin typeface="Arial"/>
                <a:ea typeface="Arial"/>
                <a:cs typeface="Arial"/>
                <a:sym typeface="Arial"/>
              </a:defRPr>
            </a:pPr>
            <a:r>
              <a:t>Which browser do you use?</a:t>
            </a:r>
          </a:p>
        </p:txBody>
      </p:sp>
    </p:spTree>
    <p:extLst>
      <p:ext uri="{BB962C8B-B14F-4D97-AF65-F5344CB8AC3E}">
        <p14:creationId xmlns:p14="http://schemas.microsoft.com/office/powerpoint/2010/main" val="63810235"/>
      </p:ext>
    </p:extLst>
  </p:cSld>
  <p:clrMapOvr>
    <a:masterClrMapping/>
  </p:clrMapOvr>
  <p:transition spd="slow">
    <p:dissolv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6" name="Title 1"/>
          <p:cNvSpPr txBox="1">
            <a:spLocks noGrp="1"/>
          </p:cNvSpPr>
          <p:nvPr>
            <p:ph type="title"/>
          </p:nvPr>
        </p:nvSpPr>
        <p:spPr>
          <a:xfrm>
            <a:off x="304800" y="-1"/>
            <a:ext cx="7086600" cy="653856"/>
          </a:xfrm>
          <a:prstGeom prst="rect">
            <a:avLst/>
          </a:prstGeom>
        </p:spPr>
        <p:txBody>
          <a:bodyPr/>
          <a:lstStyle/>
          <a:p>
            <a:r>
              <a:t>Battle of the Browsers</a:t>
            </a:r>
          </a:p>
        </p:txBody>
      </p:sp>
      <p:pic>
        <p:nvPicPr>
          <p:cNvPr id="547" name="Picture 2" descr="Picture 2"/>
          <p:cNvPicPr>
            <a:picLocks noChangeAspect="1"/>
          </p:cNvPicPr>
          <p:nvPr/>
        </p:nvPicPr>
        <p:blipFill>
          <a:blip r:embed="rId2">
            <a:extLst/>
          </a:blip>
          <a:stretch>
            <a:fillRect/>
          </a:stretch>
        </p:blipFill>
        <p:spPr>
          <a:xfrm>
            <a:off x="304800" y="1003206"/>
            <a:ext cx="3810000" cy="5057776"/>
          </a:xfrm>
          <a:prstGeom prst="rect">
            <a:avLst/>
          </a:prstGeom>
          <a:ln w="12700">
            <a:miter lim="400000"/>
          </a:ln>
        </p:spPr>
      </p:pic>
      <p:sp>
        <p:nvSpPr>
          <p:cNvPr id="548" name="Shape 70"/>
          <p:cNvSpPr txBox="1"/>
          <p:nvPr/>
        </p:nvSpPr>
        <p:spPr>
          <a:xfrm>
            <a:off x="4724400" y="1307707"/>
            <a:ext cx="4321174" cy="394796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marL="257175" indent="-257175" defTabSz="685800">
              <a:spcBef>
                <a:spcPts val="400"/>
              </a:spcBef>
              <a:buSzPct val="100000"/>
              <a:buFont typeface="Arial"/>
              <a:buChar char="•"/>
              <a:defRPr sz="2000">
                <a:latin typeface="Arial"/>
                <a:ea typeface="Arial"/>
                <a:cs typeface="Arial"/>
                <a:sym typeface="Arial"/>
              </a:defRPr>
            </a:pPr>
            <a:r>
              <a:t>Under the hood, web browsers often </a:t>
            </a:r>
            <a:r>
              <a:rPr b="1" u="sng"/>
              <a:t>render webpages differently</a:t>
            </a:r>
            <a:r>
              <a:t> than their competition.</a:t>
            </a:r>
            <a:endParaRPr sz="2400"/>
          </a:p>
          <a:p>
            <a:pPr marL="257175" indent="-257175" defTabSz="685800">
              <a:spcBef>
                <a:spcPts val="500"/>
              </a:spcBef>
              <a:buSzPct val="100000"/>
              <a:buFont typeface="Arial"/>
              <a:buChar char="•"/>
              <a:defRPr sz="2000">
                <a:latin typeface="Arial"/>
                <a:ea typeface="Arial"/>
                <a:cs typeface="Arial"/>
                <a:sym typeface="Arial"/>
              </a:defRPr>
            </a:pPr>
            <a:endParaRPr sz="2400"/>
          </a:p>
          <a:p>
            <a:pPr marL="257175" indent="-257175" defTabSz="685800">
              <a:spcBef>
                <a:spcPts val="400"/>
              </a:spcBef>
              <a:buSzPct val="100000"/>
              <a:buFont typeface="Arial"/>
              <a:buChar char="•"/>
              <a:defRPr sz="2000">
                <a:latin typeface="Arial"/>
                <a:ea typeface="Arial"/>
                <a:cs typeface="Arial"/>
                <a:sym typeface="Arial"/>
              </a:defRPr>
            </a:pPr>
            <a:r>
              <a:t>These disparities could mean HTML/CSS displaying differently  in each web client.</a:t>
            </a:r>
            <a:endParaRPr sz="2400"/>
          </a:p>
          <a:p>
            <a:pPr marL="257175" indent="-257175" defTabSz="685800">
              <a:spcBef>
                <a:spcPts val="500"/>
              </a:spcBef>
              <a:buSzPct val="100000"/>
              <a:buFont typeface="Arial"/>
              <a:buChar char="•"/>
              <a:defRPr sz="2000">
                <a:latin typeface="Arial"/>
                <a:ea typeface="Arial"/>
                <a:cs typeface="Arial"/>
                <a:sym typeface="Arial"/>
              </a:defRPr>
            </a:pPr>
            <a:endParaRPr sz="2400"/>
          </a:p>
          <a:p>
            <a:pPr marL="257175" indent="-257175" defTabSz="685800">
              <a:spcBef>
                <a:spcPts val="400"/>
              </a:spcBef>
              <a:buSzPct val="100000"/>
              <a:buFont typeface="Arial"/>
              <a:buChar char="•"/>
              <a:defRPr sz="2000">
                <a:latin typeface="Arial"/>
                <a:ea typeface="Arial"/>
                <a:cs typeface="Arial"/>
                <a:sym typeface="Arial"/>
              </a:defRPr>
            </a:pPr>
            <a:r>
              <a:t>Because of these potential divergences, web developers need to make their websites </a:t>
            </a:r>
            <a:r>
              <a:rPr b="1" u="sng"/>
              <a:t>cross-browser compatible</a:t>
            </a:r>
            <a:r>
              <a:t>.</a:t>
            </a:r>
          </a:p>
        </p:txBody>
      </p:sp>
    </p:spTree>
    <p:extLst>
      <p:ext uri="{BB962C8B-B14F-4D97-AF65-F5344CB8AC3E}">
        <p14:creationId xmlns:p14="http://schemas.microsoft.com/office/powerpoint/2010/main" val="164176346"/>
      </p:ext>
    </p:extLst>
  </p:cSld>
  <p:clrMapOvr>
    <a:masterClrMapping/>
  </p:clrMapOvr>
  <p:transition spd="slow">
    <p:dissolv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0" name="Title 1"/>
          <p:cNvSpPr txBox="1">
            <a:spLocks noGrp="1"/>
          </p:cNvSpPr>
          <p:nvPr>
            <p:ph type="title"/>
          </p:nvPr>
        </p:nvSpPr>
        <p:spPr>
          <a:xfrm>
            <a:off x="304800" y="-1"/>
            <a:ext cx="7086600" cy="653856"/>
          </a:xfrm>
          <a:prstGeom prst="rect">
            <a:avLst/>
          </a:prstGeom>
        </p:spPr>
        <p:txBody>
          <a:bodyPr/>
          <a:lstStyle/>
          <a:p>
            <a:r>
              <a:t>Reset.css (or Normalize.css)</a:t>
            </a:r>
          </a:p>
        </p:txBody>
      </p:sp>
      <p:pic>
        <p:nvPicPr>
          <p:cNvPr id="551" name="Picture 4" descr="Picture 4"/>
          <p:cNvPicPr>
            <a:picLocks noChangeAspect="1"/>
          </p:cNvPicPr>
          <p:nvPr/>
        </p:nvPicPr>
        <p:blipFill>
          <a:blip r:embed="rId2">
            <a:extLst/>
          </a:blip>
          <a:stretch>
            <a:fillRect/>
          </a:stretch>
        </p:blipFill>
        <p:spPr>
          <a:xfrm>
            <a:off x="1143000" y="783752"/>
            <a:ext cx="6867525" cy="3673163"/>
          </a:xfrm>
          <a:prstGeom prst="rect">
            <a:avLst/>
          </a:prstGeom>
          <a:ln>
            <a:solidFill>
              <a:schemeClr val="accent1"/>
            </a:solidFill>
          </a:ln>
        </p:spPr>
      </p:pic>
      <p:sp>
        <p:nvSpPr>
          <p:cNvPr id="552" name="Shape 70"/>
          <p:cNvSpPr txBox="1"/>
          <p:nvPr/>
        </p:nvSpPr>
        <p:spPr>
          <a:xfrm>
            <a:off x="152398" y="4586811"/>
            <a:ext cx="8882745" cy="1634719"/>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marL="257175" indent="-257175" defTabSz="685800">
              <a:spcBef>
                <a:spcPts val="500"/>
              </a:spcBef>
              <a:buSzPct val="100000"/>
              <a:buFont typeface="Arial"/>
              <a:buChar char="•"/>
              <a:defRPr sz="2200">
                <a:latin typeface="Arial"/>
                <a:ea typeface="Arial"/>
                <a:cs typeface="Arial"/>
                <a:sym typeface="Arial"/>
              </a:defRPr>
            </a:pPr>
            <a:r>
              <a:t>Reset.css will “reset” all browser-specific CSS. This means your site will appear the same in all browsers.</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However, you will have to re-style everything yourself.</a:t>
            </a:r>
          </a:p>
        </p:txBody>
      </p:sp>
    </p:spTree>
    <p:extLst>
      <p:ext uri="{BB962C8B-B14F-4D97-AF65-F5344CB8AC3E}">
        <p14:creationId xmlns:p14="http://schemas.microsoft.com/office/powerpoint/2010/main" val="2383195230"/>
      </p:ext>
    </p:extLst>
  </p:cSld>
  <p:clrMapOvr>
    <a:masterClrMapping/>
  </p:clrMapOvr>
  <p:transition spd="slow">
    <p:dissolv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4" name="Rectangle 5"/>
          <p:cNvSpPr txBox="1"/>
          <p:nvPr/>
        </p:nvSpPr>
        <p:spPr>
          <a:xfrm>
            <a:off x="304800" y="98052"/>
            <a:ext cx="525780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Why CSS Resets Matter</a:t>
            </a:r>
          </a:p>
        </p:txBody>
      </p:sp>
      <p:sp>
        <p:nvSpPr>
          <p:cNvPr id="555" name="Shape 70"/>
          <p:cNvSpPr txBox="1"/>
          <p:nvPr/>
        </p:nvSpPr>
        <p:spPr>
          <a:xfrm>
            <a:off x="228599" y="1307707"/>
            <a:ext cx="8740776" cy="2533048"/>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marL="457200" indent="-457200" defTabSz="685800">
              <a:spcBef>
                <a:spcPts val="500"/>
              </a:spcBef>
              <a:buSzPct val="100000"/>
              <a:buAutoNum type="arabicPeriod"/>
              <a:defRPr sz="2200">
                <a:latin typeface="Arial"/>
                <a:ea typeface="Arial"/>
                <a:cs typeface="Arial"/>
                <a:sym typeface="Arial"/>
              </a:defRPr>
            </a:pPr>
            <a:r>
              <a:t>It’s important for creating browser-compatible websites.</a:t>
            </a:r>
            <a:endParaRPr sz="2400"/>
          </a:p>
          <a:p>
            <a:pPr marL="457200" indent="-457200" defTabSz="685800">
              <a:spcBef>
                <a:spcPts val="500"/>
              </a:spcBef>
              <a:buSzPct val="100000"/>
              <a:buAutoNum type="arabicPeriod"/>
              <a:defRPr sz="2200">
                <a:latin typeface="Arial"/>
                <a:ea typeface="Arial"/>
                <a:cs typeface="Arial"/>
                <a:sym typeface="Arial"/>
              </a:defRPr>
            </a:pPr>
            <a:endParaRPr sz="2400"/>
          </a:p>
          <a:p>
            <a:pPr marL="457200" indent="-457200" defTabSz="685800">
              <a:spcBef>
                <a:spcPts val="500"/>
              </a:spcBef>
              <a:buSzPct val="100000"/>
              <a:buAutoNum type="arabicPeriod" startAt="2"/>
              <a:defRPr sz="2200">
                <a:latin typeface="Arial"/>
                <a:ea typeface="Arial"/>
                <a:cs typeface="Arial"/>
                <a:sym typeface="Arial"/>
              </a:defRPr>
            </a:pPr>
            <a:r>
              <a:t>It’s an example of using someone else’s CSS in </a:t>
            </a:r>
            <a:r>
              <a:rPr i="1" u="sng"/>
              <a:t>your </a:t>
            </a:r>
            <a:r>
              <a:t>website!!!</a:t>
            </a:r>
            <a:endParaRPr sz="2400"/>
          </a:p>
          <a:p>
            <a:pPr marL="457200" indent="-457200" defTabSz="685800">
              <a:spcBef>
                <a:spcPts val="500"/>
              </a:spcBef>
              <a:buSzPct val="100000"/>
              <a:buAutoNum type="arabicPeriod" startAt="2"/>
              <a:defRPr sz="2200">
                <a:latin typeface="Arial"/>
                <a:ea typeface="Arial"/>
                <a:cs typeface="Arial"/>
                <a:sym typeface="Arial"/>
              </a:defRPr>
            </a:pPr>
            <a:endParaRPr sz="2400"/>
          </a:p>
          <a:p>
            <a:pPr marL="457200" indent="-457200" defTabSz="685800">
              <a:spcBef>
                <a:spcPts val="500"/>
              </a:spcBef>
              <a:buSzPct val="100000"/>
              <a:buAutoNum type="arabicPeriod" startAt="3"/>
              <a:defRPr sz="2200">
                <a:latin typeface="Arial"/>
                <a:ea typeface="Arial"/>
                <a:cs typeface="Arial"/>
                <a:sym typeface="Arial"/>
              </a:defRPr>
            </a:pPr>
            <a:r>
              <a:t>It’s a common Front-End Developer Interview question.</a:t>
            </a:r>
            <a:endParaRPr sz="2400"/>
          </a:p>
        </p:txBody>
      </p:sp>
    </p:spTree>
    <p:extLst>
      <p:ext uri="{BB962C8B-B14F-4D97-AF65-F5344CB8AC3E}">
        <p14:creationId xmlns:p14="http://schemas.microsoft.com/office/powerpoint/2010/main" val="1884741855"/>
      </p:ext>
    </p:extLst>
  </p:cSld>
  <p:clrMapOvr>
    <a:masterClrMapping/>
  </p:clrMapOvr>
  <p:transition spd="slow">
    <p:dissolv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7" name="Rectangle 2"/>
          <p:cNvSpPr txBox="1"/>
          <p:nvPr/>
        </p:nvSpPr>
        <p:spPr>
          <a:xfrm>
            <a:off x="304800" y="98052"/>
            <a:ext cx="525780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&gt; YOUR TURN!!</a:t>
            </a:r>
          </a:p>
        </p:txBody>
      </p:sp>
      <p:sp>
        <p:nvSpPr>
          <p:cNvPr id="558" name="Rectangle 4"/>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559" name="TextBox 5"/>
          <p:cNvSpPr txBox="1"/>
          <p:nvPr/>
        </p:nvSpPr>
        <p:spPr>
          <a:xfrm>
            <a:off x="304800" y="914399"/>
            <a:ext cx="8686800" cy="257067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b="1">
                <a:latin typeface="Arial"/>
                <a:ea typeface="Arial"/>
                <a:cs typeface="Arial"/>
                <a:sym typeface="Arial"/>
              </a:defRPr>
            </a:pPr>
            <a:r>
              <a:t>Assignment</a:t>
            </a:r>
          </a:p>
          <a:p>
            <a:pPr>
              <a:defRPr sz="2400">
                <a:latin typeface="Arial"/>
                <a:ea typeface="Arial"/>
                <a:cs typeface="Arial"/>
                <a:sym typeface="Arial"/>
              </a:defRPr>
            </a:pPr>
            <a:endParaRPr/>
          </a:p>
          <a:p>
            <a:pPr>
              <a:defRPr sz="2400">
                <a:latin typeface="Arial"/>
                <a:ea typeface="Arial"/>
                <a:cs typeface="Arial"/>
                <a:sym typeface="Arial"/>
              </a:defRPr>
            </a:pPr>
            <a:r>
              <a:t>Follow the instructions given via Slack to incorporate a reset.css file in a basic HTML file. </a:t>
            </a:r>
          </a:p>
          <a:p>
            <a:pPr>
              <a:defRPr sz="2400">
                <a:latin typeface="Arial"/>
                <a:ea typeface="Arial"/>
                <a:cs typeface="Arial"/>
                <a:sym typeface="Arial"/>
              </a:defRPr>
            </a:pPr>
            <a:endParaRPr/>
          </a:p>
          <a:p>
            <a:pPr>
              <a:defRPr sz="2400">
                <a:latin typeface="Arial"/>
                <a:ea typeface="Arial"/>
                <a:cs typeface="Arial"/>
                <a:sym typeface="Arial"/>
              </a:defRPr>
            </a:pPr>
            <a:r>
              <a:t>Note the impact of the reset file makes after you include it.</a:t>
            </a:r>
          </a:p>
        </p:txBody>
      </p:sp>
    </p:spTree>
    <p:extLst>
      <p:ext uri="{BB962C8B-B14F-4D97-AF65-F5344CB8AC3E}">
        <p14:creationId xmlns:p14="http://schemas.microsoft.com/office/powerpoint/2010/main" val="3248844015"/>
      </p:ext>
    </p:extLst>
  </p:cSld>
  <p:clrMapOvr>
    <a:masterClrMapping/>
  </p:clrMapOvr>
  <p:transition spd="slow">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672099"/>
            <a:ext cx="9296400" cy="620129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err="1"/>
              <a:t>Ou</a:t>
            </a:r>
            <a:r>
              <a:rPr lang="en-US" dirty="0"/>
              <a:t> </a:t>
            </a:r>
            <a:r>
              <a:rPr lang="en-US" dirty="0" err="1"/>
              <a:t>sipoze</a:t>
            </a:r>
            <a:r>
              <a:rPr lang="en-US" dirty="0"/>
              <a:t> </a:t>
            </a:r>
            <a:r>
              <a:rPr lang="en-US" dirty="0" err="1"/>
              <a:t>tankou</a:t>
            </a:r>
            <a:r>
              <a:rPr lang="en-US" dirty="0"/>
              <a:t> </a:t>
            </a:r>
            <a:r>
              <a:rPr lang="en-US" dirty="0" err="1"/>
              <a:t>misye</a:t>
            </a:r>
            <a:r>
              <a:rPr lang="en-US" dirty="0"/>
              <a:t>.</a:t>
            </a:r>
          </a:p>
        </p:txBody>
      </p:sp>
    </p:spTree>
    <p:extLst>
      <p:ext uri="{BB962C8B-B14F-4D97-AF65-F5344CB8AC3E}">
        <p14:creationId xmlns:p14="http://schemas.microsoft.com/office/powerpoint/2010/main" val="416420002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err="1">
                <a:latin typeface="Arial" panose="020B0604020202020204" pitchFamily="34" charset="0"/>
                <a:cs typeface="Arial" panose="020B0604020202020204" pitchFamily="34" charset="0"/>
              </a:rPr>
              <a:t>Lè’w</a:t>
            </a:r>
            <a:r>
              <a:rPr lang="en-US" sz="3200" i="1" dirty="0">
                <a:latin typeface="Arial" panose="020B0604020202020204" pitchFamily="34" charset="0"/>
                <a:cs typeface="Arial" panose="020B0604020202020204" pitchFamily="34" charset="0"/>
              </a:rPr>
              <a:t> </a:t>
            </a:r>
            <a:r>
              <a:rPr lang="en-US" sz="3200" i="1" dirty="0" err="1">
                <a:latin typeface="Arial" panose="020B0604020202020204" pitchFamily="34" charset="0"/>
                <a:cs typeface="Arial" panose="020B0604020202020204" pitchFamily="34" charset="0"/>
              </a:rPr>
              <a:t>ap</a:t>
            </a:r>
            <a:r>
              <a:rPr lang="en-US" sz="3200" i="1" dirty="0">
                <a:latin typeface="Arial" panose="020B0604020202020204" pitchFamily="34" charset="0"/>
                <a:cs typeface="Arial" panose="020B0604020202020204" pitchFamily="34" charset="0"/>
              </a:rPr>
              <a:t> </a:t>
            </a:r>
            <a:r>
              <a:rPr lang="en-US" sz="3200" i="1" dirty="0" err="1">
                <a:latin typeface="Arial" panose="020B0604020202020204" pitchFamily="34" charset="0"/>
                <a:cs typeface="Arial" panose="020B0604020202020204" pitchFamily="34" charset="0"/>
              </a:rPr>
              <a:t>aprann</a:t>
            </a:r>
            <a:r>
              <a:rPr lang="en-US" sz="3200" i="1" dirty="0">
                <a:latin typeface="Arial" panose="020B0604020202020204" pitchFamily="34" charset="0"/>
                <a:cs typeface="Arial" panose="020B0604020202020204" pitchFamily="34" charset="0"/>
              </a:rPr>
              <a:t> Web Development</a:t>
            </a:r>
          </a:p>
        </p:txBody>
      </p:sp>
    </p:spTree>
    <p:extLst>
      <p:ext uri="{BB962C8B-B14F-4D97-AF65-F5344CB8AC3E}">
        <p14:creationId xmlns:p14="http://schemas.microsoft.com/office/powerpoint/2010/main" val="258089616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2743200"/>
            <a:ext cx="8610600" cy="1107996"/>
          </a:xfrm>
          <a:prstGeom prst="rect">
            <a:avLst/>
          </a:prstGeom>
          <a:noFill/>
        </p:spPr>
        <p:txBody>
          <a:bodyPr wrap="square" numCol="1" rtlCol="0">
            <a:spAutoFit/>
          </a:bodyPr>
          <a:lstStyle/>
          <a:p>
            <a:pPr algn="ctr"/>
            <a:r>
              <a:rPr lang="en-US" sz="6600" i="1" dirty="0" err="1">
                <a:latin typeface="Arial" panose="020B0604020202020204" pitchFamily="34" charset="0"/>
                <a:cs typeface="Arial" panose="020B0604020202020204" pitchFamily="34" charset="0"/>
              </a:rPr>
              <a:t>Ou</a:t>
            </a:r>
            <a:r>
              <a:rPr lang="en-US" sz="6600" i="1" dirty="0">
                <a:latin typeface="Arial" panose="020B0604020202020204" pitchFamily="34" charset="0"/>
                <a:cs typeface="Arial" panose="020B0604020202020204" pitchFamily="34" charset="0"/>
              </a:rPr>
              <a:t> pa </a:t>
            </a:r>
            <a:r>
              <a:rPr lang="en-US" sz="6600" i="1" dirty="0" err="1">
                <a:latin typeface="Arial" panose="020B0604020202020204" pitchFamily="34" charset="0"/>
                <a:cs typeface="Arial" panose="020B0604020202020204" pitchFamily="34" charset="0"/>
              </a:rPr>
              <a:t>konn</a:t>
            </a:r>
            <a:r>
              <a:rPr lang="en-US" sz="6600" i="1" dirty="0">
                <a:latin typeface="Arial" panose="020B0604020202020204" pitchFamily="34" charset="0"/>
                <a:cs typeface="Arial" panose="020B0604020202020204" pitchFamily="34" charset="0"/>
              </a:rPr>
              <a:t> </a:t>
            </a:r>
            <a:r>
              <a:rPr lang="en-US" sz="6600" b="1" i="1" u="sng" dirty="0" err="1">
                <a:latin typeface="Arial" panose="020B0604020202020204" pitchFamily="34" charset="0"/>
                <a:cs typeface="Arial" panose="020B0604020202020204" pitchFamily="34" charset="0"/>
              </a:rPr>
              <a:t>anyen</a:t>
            </a:r>
            <a:r>
              <a:rPr lang="en-US" sz="6600" b="1" i="1" u="sng"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7274403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1D3CA6-6AD0-D640-8E28-3736BAA661A5}"/>
              </a:ext>
            </a:extLst>
          </p:cNvPr>
          <p:cNvSpPr/>
          <p:nvPr/>
        </p:nvSpPr>
        <p:spPr>
          <a:xfrm>
            <a:off x="0" y="676039"/>
            <a:ext cx="9155741" cy="57633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normAutofit/>
          </a:bodyPr>
          <a:lstStyle/>
          <a:p>
            <a:r>
              <a:rPr lang="en-US" dirty="0"/>
              <a:t>Ide </a:t>
            </a:r>
            <a:r>
              <a:rPr lang="en-US" dirty="0" err="1"/>
              <a:t>pou</a:t>
            </a:r>
            <a:r>
              <a:rPr lang="en-US" dirty="0"/>
              <a:t> 2 </a:t>
            </a:r>
            <a:r>
              <a:rPr lang="en-US" dirty="0" err="1"/>
              <a:t>jou</a:t>
            </a:r>
            <a:r>
              <a:rPr lang="en-US" dirty="0"/>
              <a:t> Haiti Coding Workshop</a:t>
            </a: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775326" y="3177381"/>
            <a:ext cx="3042684" cy="3008752"/>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5BEE9D69-BB30-174B-8AED-35CA99F76119}"/>
              </a:ext>
            </a:extLst>
          </p:cNvPr>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u="sng" dirty="0" err="1">
                <a:solidFill>
                  <a:schemeClr val="bg1"/>
                </a:solidFill>
                <a:latin typeface="Arial" panose="020B0604020202020204" pitchFamily="34" charset="0"/>
                <a:ea typeface="Roboto" panose="02000000000000000000" pitchFamily="2" charset="0"/>
                <a:cs typeface="Arial" panose="020B0604020202020204" pitchFamily="34" charset="0"/>
              </a:rPr>
              <a:t>Toujou</a:t>
            </a: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u="sng" dirty="0" err="1">
                <a:solidFill>
                  <a:schemeClr val="bg1"/>
                </a:solidFill>
                <a:latin typeface="Arial" panose="020B0604020202020204" pitchFamily="34" charset="0"/>
                <a:ea typeface="Roboto" panose="02000000000000000000" pitchFamily="2" charset="0"/>
                <a:cs typeface="Arial" panose="020B0604020202020204" pitchFamily="34" charset="0"/>
              </a:rPr>
              <a:t>sonje</a:t>
            </a: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u="sng" dirty="0" err="1">
                <a:solidFill>
                  <a:schemeClr val="bg1"/>
                </a:solidFill>
                <a:latin typeface="Arial" panose="020B0604020202020204" pitchFamily="34" charset="0"/>
                <a:ea typeface="Roboto" panose="02000000000000000000" pitchFamily="2" charset="0"/>
                <a:cs typeface="Arial" panose="020B0604020202020204" pitchFamily="34" charset="0"/>
              </a:rPr>
              <a:t>ke</a:t>
            </a: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u="sng" dirty="0" err="1">
                <a:solidFill>
                  <a:schemeClr val="bg1"/>
                </a:solidFill>
                <a:latin typeface="Arial" panose="020B0604020202020204" pitchFamily="34" charset="0"/>
                <a:ea typeface="Roboto" panose="02000000000000000000" pitchFamily="2" charset="0"/>
                <a:cs typeface="Arial" panose="020B0604020202020204" pitchFamily="34" charset="0"/>
              </a:rPr>
              <a:t>ou</a:t>
            </a: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u="sng" dirty="0" err="1">
                <a:solidFill>
                  <a:schemeClr val="bg1"/>
                </a:solidFill>
                <a:latin typeface="Arial" panose="020B0604020202020204" pitchFamily="34" charset="0"/>
                <a:ea typeface="Roboto" panose="02000000000000000000" pitchFamily="2" charset="0"/>
                <a:cs typeface="Arial" panose="020B0604020202020204" pitchFamily="34" charset="0"/>
              </a:rPr>
              <a:t>sipoze</a:t>
            </a:r>
            <a:endParaRPr lang="en-US" u="sng" dirty="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dirty="0" err="1">
                <a:solidFill>
                  <a:schemeClr val="bg1"/>
                </a:solidFill>
                <a:latin typeface="Arial" panose="020B0604020202020204" pitchFamily="34" charset="0"/>
                <a:ea typeface="Roboto" panose="02000000000000000000" pitchFamily="2" charset="0"/>
                <a:cs typeface="Arial" panose="020B0604020202020204" pitchFamily="34" charset="0"/>
              </a:rPr>
              <a:t>Travay</a:t>
            </a: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di!!</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191016258"/>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Helvetica"/>
        <a:ea typeface="Helvetica"/>
        <a:cs typeface="Helvetica"/>
      </a:majorFont>
      <a:minorFont>
        <a:latin typeface="Calibri"/>
        <a:ea typeface="Calibri"/>
        <a:cs typeface="Calibri"/>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Helvetica"/>
        <a:ea typeface="Helvetica"/>
        <a:cs typeface="Helvetica"/>
      </a:majorFont>
      <a:minorFont>
        <a:latin typeface="Calibri"/>
        <a:ea typeface="Calibri"/>
        <a:cs typeface="Calibri"/>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191</TotalTime>
  <Words>1492</Words>
  <Application>Microsoft Macintosh PowerPoint</Application>
  <PresentationFormat>On-screen Show (4:3)</PresentationFormat>
  <Paragraphs>256</Paragraphs>
  <Slides>56</Slides>
  <Notes>12</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Calibri Light</vt:lpstr>
      <vt:lpstr>Roboto</vt:lpstr>
      <vt:lpstr>UCF - Theme</vt:lpstr>
      <vt:lpstr>Prezantasyon(20 segond)</vt:lpstr>
      <vt:lpstr>PowerPoint Presentation</vt:lpstr>
      <vt:lpstr>Pa bliye ke …</vt:lpstr>
      <vt:lpstr>Kle pou reyisi…</vt:lpstr>
      <vt:lpstr>Pa devni tankou misye…</vt:lpstr>
      <vt:lpstr>Ou sipoze tankou misye.</vt:lpstr>
      <vt:lpstr>PowerPoint Presentation</vt:lpstr>
      <vt:lpstr>PowerPoint Presentation</vt:lpstr>
      <vt:lpstr>Ide pou 2 jou Haiti Coding Workshop</vt:lpstr>
      <vt:lpstr>Ide pou 2 jou Haiti Coding Workshop</vt:lpstr>
      <vt:lpstr>Ide pou 2 jou Haiti Coding Workshop</vt:lpstr>
      <vt:lpstr>Men sonje ke…</vt:lpstr>
      <vt:lpstr>Google Fu – Pi enpòtan konpetans ke’w genyen</vt:lpstr>
      <vt:lpstr>Objektif pou Jodi an</vt:lpstr>
      <vt:lpstr>HTML5</vt:lpstr>
      <vt:lpstr>Sentaks HTML</vt:lpstr>
      <vt:lpstr>Sentaks HTML (avèk atribi)</vt:lpstr>
      <vt:lpstr>Tricky Tags (Self-Closing)</vt:lpstr>
      <vt:lpstr>Tags ki enpòtan (Souvan itilize)</vt:lpstr>
      <vt:lpstr>Tags ki pa two popilè</vt:lpstr>
      <vt:lpstr>Fòm HTML</vt:lpstr>
      <vt:lpstr>HTML for Forms</vt:lpstr>
      <vt:lpstr>Yon HTML ki lèd</vt:lpstr>
      <vt:lpstr>&gt; Tou pa’w!</vt:lpstr>
      <vt:lpstr>&gt; Tou pa’w!</vt:lpstr>
      <vt:lpstr>CSS</vt:lpstr>
      <vt:lpstr>HTML / CSS Definisyon</vt:lpstr>
      <vt:lpstr>Yon senp paj HTML</vt:lpstr>
      <vt:lpstr>Rezilta senp paj HTML lan</vt:lpstr>
      <vt:lpstr>Rezilta Senp paj HTML lan</vt:lpstr>
      <vt:lpstr>Ajoute kèk css</vt:lpstr>
      <vt:lpstr>Rezilta CSS</vt:lpstr>
      <vt:lpstr>CSS Sentaks</vt:lpstr>
      <vt:lpstr>Kle kèk CSS Atribi</vt:lpstr>
      <vt:lpstr>Pwisans HTML5/CSS3</vt:lpstr>
      <vt:lpstr>DEMO</vt:lpstr>
      <vt:lpstr>&gt; Tou pa’w!</vt:lpstr>
      <vt:lpstr>&gt; Tou pa’w!</vt:lpstr>
      <vt:lpstr>Kesyon</vt:lpstr>
      <vt:lpstr>Break!</vt:lpstr>
      <vt:lpstr>Chemen Fichye Relatif</vt:lpstr>
      <vt:lpstr>Chemen Fichye Relatif</vt:lpstr>
      <vt:lpstr>Demo</vt:lpstr>
      <vt:lpstr>Pa itilize chemen absoli</vt:lpstr>
      <vt:lpstr>PowerPoint Presentation</vt:lpstr>
      <vt:lpstr>Flexbox</vt:lpstr>
      <vt:lpstr>PowerPoint Presentation</vt:lpstr>
      <vt:lpstr>Demo</vt:lpstr>
      <vt:lpstr>Kesyon?</vt:lpstr>
      <vt:lpstr>CSS Resets</vt:lpstr>
      <vt:lpstr>Loading Multiple CSS Files ***(Very Important!!!)***</vt:lpstr>
      <vt:lpstr>What Browser?</vt:lpstr>
      <vt:lpstr>Battle of the Browsers</vt:lpstr>
      <vt:lpstr>Reset.css (or Normalize.css)</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Git’n Pro with HTML/CSS</dc:title>
  <cp:lastModifiedBy>Esterling Accime</cp:lastModifiedBy>
  <cp:revision>153</cp:revision>
  <dcterms:modified xsi:type="dcterms:W3CDTF">2018-11-22T06:36:38Z</dcterms:modified>
</cp:coreProperties>
</file>